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9327" y="719327"/>
            <a:ext cx="191135" cy="4191635"/>
          </a:xfrm>
          <a:custGeom>
            <a:avLst/>
            <a:gdLst/>
            <a:ahLst/>
            <a:cxnLst/>
            <a:rect l="l" t="t" r="r" b="b"/>
            <a:pathLst>
              <a:path w="191134" h="4191635">
                <a:moveTo>
                  <a:pt x="0" y="4191635"/>
                </a:moveTo>
                <a:lnTo>
                  <a:pt x="190804" y="4191635"/>
                </a:lnTo>
                <a:lnTo>
                  <a:pt x="190804" y="0"/>
                </a:lnTo>
                <a:lnTo>
                  <a:pt x="0" y="0"/>
                </a:lnTo>
                <a:lnTo>
                  <a:pt x="0" y="4191635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19327" y="5112384"/>
            <a:ext cx="191135" cy="4191635"/>
          </a:xfrm>
          <a:custGeom>
            <a:avLst/>
            <a:gdLst/>
            <a:ahLst/>
            <a:cxnLst/>
            <a:rect l="l" t="t" r="r" b="b"/>
            <a:pathLst>
              <a:path w="191134" h="4191634">
                <a:moveTo>
                  <a:pt x="0" y="4191635"/>
                </a:moveTo>
                <a:lnTo>
                  <a:pt x="190804" y="4191635"/>
                </a:lnTo>
                <a:lnTo>
                  <a:pt x="190804" y="0"/>
                </a:lnTo>
                <a:lnTo>
                  <a:pt x="0" y="0"/>
                </a:lnTo>
                <a:lnTo>
                  <a:pt x="0" y="4191635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19327" y="4910912"/>
            <a:ext cx="191135" cy="201930"/>
          </a:xfrm>
          <a:custGeom>
            <a:avLst/>
            <a:gdLst/>
            <a:ahLst/>
            <a:cxnLst/>
            <a:rect l="l" t="t" r="r" b="b"/>
            <a:pathLst>
              <a:path w="191134" h="201929">
                <a:moveTo>
                  <a:pt x="0" y="201472"/>
                </a:moveTo>
                <a:lnTo>
                  <a:pt x="190804" y="201472"/>
                </a:lnTo>
                <a:lnTo>
                  <a:pt x="190804" y="0"/>
                </a:lnTo>
                <a:lnTo>
                  <a:pt x="0" y="0"/>
                </a:lnTo>
                <a:lnTo>
                  <a:pt x="0" y="201472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927850" y="719327"/>
            <a:ext cx="125095" cy="4191635"/>
          </a:xfrm>
          <a:custGeom>
            <a:avLst/>
            <a:gdLst/>
            <a:ahLst/>
            <a:cxnLst/>
            <a:rect l="l" t="t" r="r" b="b"/>
            <a:pathLst>
              <a:path w="125095" h="4191635">
                <a:moveTo>
                  <a:pt x="0" y="4191635"/>
                </a:moveTo>
                <a:lnTo>
                  <a:pt x="124968" y="4191635"/>
                </a:lnTo>
                <a:lnTo>
                  <a:pt x="124968" y="0"/>
                </a:lnTo>
                <a:lnTo>
                  <a:pt x="0" y="0"/>
                </a:lnTo>
                <a:lnTo>
                  <a:pt x="0" y="4191635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927850" y="5112384"/>
            <a:ext cx="125095" cy="4191635"/>
          </a:xfrm>
          <a:custGeom>
            <a:avLst/>
            <a:gdLst/>
            <a:ahLst/>
            <a:cxnLst/>
            <a:rect l="l" t="t" r="r" b="b"/>
            <a:pathLst>
              <a:path w="125095" h="4191634">
                <a:moveTo>
                  <a:pt x="0" y="4191635"/>
                </a:moveTo>
                <a:lnTo>
                  <a:pt x="124968" y="4191635"/>
                </a:lnTo>
                <a:lnTo>
                  <a:pt x="124968" y="0"/>
                </a:lnTo>
                <a:lnTo>
                  <a:pt x="0" y="0"/>
                </a:lnTo>
                <a:lnTo>
                  <a:pt x="0" y="4191635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927850" y="4910912"/>
            <a:ext cx="125095" cy="201930"/>
          </a:xfrm>
          <a:custGeom>
            <a:avLst/>
            <a:gdLst/>
            <a:ahLst/>
            <a:cxnLst/>
            <a:rect l="l" t="t" r="r" b="b"/>
            <a:pathLst>
              <a:path w="125095" h="201929">
                <a:moveTo>
                  <a:pt x="0" y="201472"/>
                </a:moveTo>
                <a:lnTo>
                  <a:pt x="124968" y="201472"/>
                </a:lnTo>
                <a:lnTo>
                  <a:pt x="124968" y="0"/>
                </a:lnTo>
                <a:lnTo>
                  <a:pt x="0" y="0"/>
                </a:lnTo>
                <a:lnTo>
                  <a:pt x="0" y="201472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0132" y="1190497"/>
            <a:ext cx="2216150" cy="195580"/>
          </a:xfrm>
          <a:custGeom>
            <a:avLst/>
            <a:gdLst/>
            <a:ahLst/>
            <a:cxnLst/>
            <a:rect l="l" t="t" r="r" b="b"/>
            <a:pathLst>
              <a:path w="2216150" h="195580">
                <a:moveTo>
                  <a:pt x="0" y="195072"/>
                </a:moveTo>
                <a:lnTo>
                  <a:pt x="2216150" y="195072"/>
                </a:lnTo>
                <a:lnTo>
                  <a:pt x="2216150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C2EB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0132" y="1385569"/>
            <a:ext cx="2216150" cy="195580"/>
          </a:xfrm>
          <a:custGeom>
            <a:avLst/>
            <a:gdLst/>
            <a:ahLst/>
            <a:cxnLst/>
            <a:rect l="l" t="t" r="r" b="b"/>
            <a:pathLst>
              <a:path w="2216150" h="195580">
                <a:moveTo>
                  <a:pt x="0" y="195072"/>
                </a:moveTo>
                <a:lnTo>
                  <a:pt x="2216150" y="195072"/>
                </a:lnTo>
                <a:lnTo>
                  <a:pt x="2216150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C2EB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0132" y="2752598"/>
            <a:ext cx="2216150" cy="195580"/>
          </a:xfrm>
          <a:custGeom>
            <a:avLst/>
            <a:gdLst/>
            <a:ahLst/>
            <a:cxnLst/>
            <a:rect l="l" t="t" r="r" b="b"/>
            <a:pathLst>
              <a:path w="2216150" h="195580">
                <a:moveTo>
                  <a:pt x="0" y="195072"/>
                </a:moveTo>
                <a:lnTo>
                  <a:pt x="2216150" y="195072"/>
                </a:lnTo>
                <a:lnTo>
                  <a:pt x="2216150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C2EB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10132" y="2947746"/>
            <a:ext cx="2216150" cy="195580"/>
          </a:xfrm>
          <a:custGeom>
            <a:avLst/>
            <a:gdLst/>
            <a:ahLst/>
            <a:cxnLst/>
            <a:rect l="l" t="t" r="r" b="b"/>
            <a:pathLst>
              <a:path w="2216150" h="195580">
                <a:moveTo>
                  <a:pt x="0" y="195376"/>
                </a:moveTo>
                <a:lnTo>
                  <a:pt x="2216150" y="195376"/>
                </a:lnTo>
                <a:lnTo>
                  <a:pt x="2216150" y="0"/>
                </a:lnTo>
                <a:lnTo>
                  <a:pt x="0" y="0"/>
                </a:lnTo>
                <a:lnTo>
                  <a:pt x="0" y="195376"/>
                </a:lnTo>
                <a:close/>
              </a:path>
            </a:pathLst>
          </a:custGeom>
          <a:solidFill>
            <a:srgbClr val="C2EB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0132" y="3729863"/>
            <a:ext cx="2216150" cy="195580"/>
          </a:xfrm>
          <a:custGeom>
            <a:avLst/>
            <a:gdLst/>
            <a:ahLst/>
            <a:cxnLst/>
            <a:rect l="l" t="t" r="r" b="b"/>
            <a:pathLst>
              <a:path w="2216150" h="195579">
                <a:moveTo>
                  <a:pt x="0" y="195072"/>
                </a:moveTo>
                <a:lnTo>
                  <a:pt x="2216150" y="195072"/>
                </a:lnTo>
                <a:lnTo>
                  <a:pt x="2216150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C2EB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0132" y="3924934"/>
            <a:ext cx="2216150" cy="195580"/>
          </a:xfrm>
          <a:custGeom>
            <a:avLst/>
            <a:gdLst/>
            <a:ahLst/>
            <a:cxnLst/>
            <a:rect l="l" t="t" r="r" b="b"/>
            <a:pathLst>
              <a:path w="2216150" h="195579">
                <a:moveTo>
                  <a:pt x="0" y="195072"/>
                </a:moveTo>
                <a:lnTo>
                  <a:pt x="2216150" y="195072"/>
                </a:lnTo>
                <a:lnTo>
                  <a:pt x="2216150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C2EB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0132" y="4315078"/>
            <a:ext cx="1750060" cy="169545"/>
          </a:xfrm>
          <a:custGeom>
            <a:avLst/>
            <a:gdLst/>
            <a:ahLst/>
            <a:cxnLst/>
            <a:rect l="l" t="t" r="r" b="b"/>
            <a:pathLst>
              <a:path w="1750060" h="169545">
                <a:moveTo>
                  <a:pt x="0" y="169163"/>
                </a:moveTo>
                <a:lnTo>
                  <a:pt x="1749806" y="169163"/>
                </a:lnTo>
                <a:lnTo>
                  <a:pt x="1749806" y="0"/>
                </a:lnTo>
                <a:lnTo>
                  <a:pt x="0" y="0"/>
                </a:lnTo>
                <a:lnTo>
                  <a:pt x="0" y="169163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0132" y="4706747"/>
            <a:ext cx="2216150" cy="0"/>
          </a:xfrm>
          <a:custGeom>
            <a:avLst/>
            <a:gdLst/>
            <a:ahLst/>
            <a:cxnLst/>
            <a:rect l="l" t="t" r="r" b="b"/>
            <a:pathLst>
              <a:path w="2216150" h="0">
                <a:moveTo>
                  <a:pt x="0" y="0"/>
                </a:moveTo>
                <a:lnTo>
                  <a:pt x="2216150" y="0"/>
                </a:lnTo>
              </a:path>
            </a:pathLst>
          </a:custGeom>
          <a:ln w="3175">
            <a:solidFill>
              <a:srgbClr val="C2EBC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0132" y="4904866"/>
            <a:ext cx="2216150" cy="0"/>
          </a:xfrm>
          <a:custGeom>
            <a:avLst/>
            <a:gdLst/>
            <a:ahLst/>
            <a:cxnLst/>
            <a:rect l="l" t="t" r="r" b="b"/>
            <a:pathLst>
              <a:path w="2216150" h="0">
                <a:moveTo>
                  <a:pt x="0" y="0"/>
                </a:moveTo>
                <a:lnTo>
                  <a:pt x="2216150" y="0"/>
                </a:lnTo>
              </a:path>
            </a:pathLst>
          </a:custGeom>
          <a:ln w="3175">
            <a:solidFill>
              <a:srgbClr val="C2EBC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0132" y="4708271"/>
            <a:ext cx="2216150" cy="195580"/>
          </a:xfrm>
          <a:custGeom>
            <a:avLst/>
            <a:gdLst/>
            <a:ahLst/>
            <a:cxnLst/>
            <a:rect l="l" t="t" r="r" b="b"/>
            <a:pathLst>
              <a:path w="2216150" h="195579">
                <a:moveTo>
                  <a:pt x="0" y="195072"/>
                </a:moveTo>
                <a:lnTo>
                  <a:pt x="2216150" y="195072"/>
                </a:lnTo>
                <a:lnTo>
                  <a:pt x="2216150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C2EBC2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910132" y="719327"/>
          <a:ext cx="6017895" cy="5137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17895"/>
              </a:tblGrid>
              <a:tr h="269240">
                <a:tc>
                  <a:txBody>
                    <a:bodyPr/>
                    <a:lstStyle/>
                    <a:p>
                      <a:pPr>
                        <a:lnSpc>
                          <a:spcPts val="1810"/>
                        </a:lnSpc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EXTRACTION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600" spc="1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COPPER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1987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898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100" spc="-5" b="1">
                          <a:latin typeface="Verdana"/>
                          <a:cs typeface="Verdana"/>
                        </a:rPr>
                        <a:t>IMPORTANT ORES</a:t>
                      </a:r>
                      <a:r>
                        <a:rPr dirty="0" sz="1100" spc="-1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 b="1">
                          <a:latin typeface="Verdana"/>
                          <a:cs typeface="Verdana"/>
                        </a:rPr>
                        <a:t>OF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latin typeface="Verdana"/>
                          <a:cs typeface="Verdana"/>
                        </a:rPr>
                        <a:t>COPPER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B="0" marT="1270"/>
                </a:tc>
              </a:tr>
              <a:tr h="11715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Verdana"/>
                          <a:cs typeface="Verdana"/>
                        </a:rPr>
                        <a:t>Copper pyrite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or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chalcopyrite</a:t>
                      </a:r>
                      <a:r>
                        <a:rPr dirty="0" sz="11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(CuFeS</a:t>
                      </a:r>
                      <a:r>
                        <a:rPr dirty="0" baseline="-11904" sz="1050" spc="-7">
                          <a:latin typeface="Verdana"/>
                          <a:cs typeface="Verdana"/>
                        </a:rPr>
                        <a:t>2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).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14605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100" spc="-5">
                          <a:latin typeface="Verdana"/>
                          <a:cs typeface="Verdana"/>
                        </a:rPr>
                        <a:t>Chalocite (Cu</a:t>
                      </a:r>
                      <a:r>
                        <a:rPr dirty="0" baseline="-11904" sz="1050" spc="-7">
                          <a:latin typeface="Verdana"/>
                          <a:cs typeface="Verdana"/>
                        </a:rPr>
                        <a:t>2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S)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or copper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 glance.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146050" marR="3437890">
                        <a:lnSpc>
                          <a:spcPct val="116399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Verdana"/>
                          <a:cs typeface="Verdana"/>
                        </a:rPr>
                        <a:t>Malachite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green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[CuCO</a:t>
                      </a:r>
                      <a:r>
                        <a:rPr dirty="0" baseline="-11904" sz="1050" spc="-7">
                          <a:latin typeface="Verdana"/>
                          <a:cs typeface="Verdana"/>
                        </a:rPr>
                        <a:t>3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.Cu(OH)</a:t>
                      </a:r>
                      <a:r>
                        <a:rPr dirty="0" baseline="-11904" sz="1050" spc="-7">
                          <a:latin typeface="Verdana"/>
                          <a:cs typeface="Verdana"/>
                        </a:rPr>
                        <a:t>2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].  Azurite blue</a:t>
                      </a:r>
                      <a:r>
                        <a:rPr dirty="0" sz="11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[2CuCO</a:t>
                      </a:r>
                      <a:r>
                        <a:rPr dirty="0" baseline="-11904" sz="1050" spc="-7">
                          <a:latin typeface="Verdana"/>
                          <a:cs typeface="Verdana"/>
                        </a:rPr>
                        <a:t>3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.Cu(OH)</a:t>
                      </a:r>
                      <a:r>
                        <a:rPr dirty="0" baseline="-11904" sz="1050" spc="-7">
                          <a:latin typeface="Verdana"/>
                          <a:cs typeface="Verdana"/>
                        </a:rPr>
                        <a:t>2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].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146050" marR="3160395">
                        <a:lnSpc>
                          <a:spcPct val="116399"/>
                        </a:lnSpc>
                      </a:pPr>
                      <a:r>
                        <a:rPr dirty="0" sz="1100" spc="-5">
                          <a:latin typeface="Verdana"/>
                          <a:cs typeface="Verdana"/>
                        </a:rPr>
                        <a:t>Bornite (3Cu</a:t>
                      </a:r>
                      <a:r>
                        <a:rPr dirty="0" baseline="-11904" sz="1050" spc="-7">
                          <a:latin typeface="Verdana"/>
                          <a:cs typeface="Verdana"/>
                        </a:rPr>
                        <a:t>2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S.Fe2S</a:t>
                      </a:r>
                      <a:r>
                        <a:rPr dirty="0" baseline="-11904" sz="1050" spc="-7">
                          <a:latin typeface="Verdana"/>
                          <a:cs typeface="Verdana"/>
                        </a:rPr>
                        <a:t>3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)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or peacock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ore.  Melaconite (CuO)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etc.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B="0" marT="1270"/>
                </a:tc>
              </a:tr>
              <a:tr h="3905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1202055" algn="l"/>
                          <a:tab pos="1587500" algn="l"/>
                        </a:tabLst>
                      </a:pPr>
                      <a:r>
                        <a:rPr dirty="0" sz="1100" spc="-5" b="1">
                          <a:latin typeface="Verdana"/>
                          <a:cs typeface="Verdana"/>
                        </a:rPr>
                        <a:t>EXTRACTION	</a:t>
                      </a:r>
                      <a:r>
                        <a:rPr dirty="0" sz="1100" b="1">
                          <a:latin typeface="Verdana"/>
                          <a:cs typeface="Verdana"/>
                        </a:rPr>
                        <a:t>OF	</a:t>
                      </a:r>
                      <a:r>
                        <a:rPr dirty="0" sz="1100" spc="-5" b="1">
                          <a:latin typeface="Verdana"/>
                          <a:cs typeface="Verdana"/>
                        </a:rPr>
                        <a:t>COPPER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latin typeface="Verdana"/>
                          <a:cs typeface="Verdana"/>
                        </a:rPr>
                        <a:t>FROM SULPHIDE</a:t>
                      </a:r>
                      <a:r>
                        <a:rPr dirty="0" sz="1100" spc="-1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10" b="1">
                          <a:latin typeface="Verdana"/>
                          <a:cs typeface="Verdana"/>
                        </a:rPr>
                        <a:t>ORE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B="0" marT="1270"/>
                </a:tc>
              </a:tr>
              <a:tr h="586740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Verdana"/>
                          <a:cs typeface="Verdana"/>
                        </a:rPr>
                        <a:t>Large amount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of copper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are obtained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from copper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pyrite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(CuFeS2)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by</a:t>
                      </a:r>
                      <a:r>
                        <a:rPr dirty="0" sz="1100" spc="23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smelting.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>
                        <a:lnSpc>
                          <a:spcPct val="116399"/>
                        </a:lnSpc>
                      </a:pPr>
                      <a:r>
                        <a:rPr dirty="0" sz="1100" spc="-5">
                          <a:latin typeface="Verdana"/>
                          <a:cs typeface="Verdana"/>
                        </a:rPr>
                        <a:t>Ores containing 4%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or more copper </a:t>
                      </a:r>
                      <a:r>
                        <a:rPr dirty="0" sz="1100" spc="-10">
                          <a:latin typeface="Verdana"/>
                          <a:cs typeface="Verdana"/>
                        </a:rPr>
                        <a:t>are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treated by smelting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process.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Very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poor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ores  are treated by hydro-metallurgical</a:t>
                      </a:r>
                      <a:r>
                        <a:rPr dirty="0" sz="1100" spc="-2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process.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B="0" marT="1270"/>
                </a:tc>
              </a:tr>
              <a:tr h="3898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1202055" algn="l"/>
                          <a:tab pos="1587500" algn="l"/>
                        </a:tabLst>
                      </a:pPr>
                      <a:r>
                        <a:rPr dirty="0" sz="1100" spc="-5" b="1">
                          <a:latin typeface="Verdana"/>
                          <a:cs typeface="Verdana"/>
                        </a:rPr>
                        <a:t>EXTRACTION	</a:t>
                      </a:r>
                      <a:r>
                        <a:rPr dirty="0" sz="1100" b="1">
                          <a:latin typeface="Verdana"/>
                          <a:cs typeface="Verdana"/>
                        </a:rPr>
                        <a:t>OF	</a:t>
                      </a:r>
                      <a:r>
                        <a:rPr dirty="0" sz="1100" spc="-5" b="1">
                          <a:latin typeface="Verdana"/>
                          <a:cs typeface="Verdana"/>
                        </a:rPr>
                        <a:t>COPPER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100" b="1">
                          <a:latin typeface="Verdana"/>
                          <a:cs typeface="Verdana"/>
                        </a:rPr>
                        <a:t>BY </a:t>
                      </a:r>
                      <a:r>
                        <a:rPr dirty="0" sz="1100" spc="-5" b="1">
                          <a:latin typeface="Verdana"/>
                          <a:cs typeface="Verdana"/>
                        </a:rPr>
                        <a:t>SMELTING</a:t>
                      </a:r>
                      <a:r>
                        <a:rPr dirty="0" sz="1100" spc="-1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 b="1">
                          <a:latin typeface="Verdana"/>
                          <a:cs typeface="Verdana"/>
                        </a:rPr>
                        <a:t>PROCESS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B="0" marT="1270"/>
                </a:tc>
              </a:tr>
              <a:tr h="58737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Verdana"/>
                          <a:cs typeface="Verdana"/>
                        </a:rPr>
                        <a:t>Following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steps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are involved in the extraction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of</a:t>
                      </a:r>
                      <a:r>
                        <a:rPr dirty="0" sz="11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copper.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latin typeface="Verdana"/>
                          <a:cs typeface="Verdana"/>
                        </a:rPr>
                        <a:t>Crashing and</a:t>
                      </a:r>
                      <a:r>
                        <a:rPr dirty="0" sz="1100" spc="-2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 b="1">
                          <a:latin typeface="Verdana"/>
                          <a:cs typeface="Verdana"/>
                        </a:rPr>
                        <a:t>Grinding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100">
                          <a:latin typeface="Verdana"/>
                          <a:cs typeface="Verdana"/>
                        </a:rPr>
                        <a:t>The ore </a:t>
                      </a:r>
                      <a:r>
                        <a:rPr dirty="0" sz="1100" spc="-10">
                          <a:latin typeface="Verdana"/>
                          <a:cs typeface="Verdana"/>
                        </a:rPr>
                        <a:t>is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crushed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then ground into</a:t>
                      </a:r>
                      <a:r>
                        <a:rPr dirty="0" sz="1100" spc="-2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powder.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B="0" marT="1270"/>
                </a:tc>
              </a:tr>
              <a:tr h="1987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00" spc="-5" b="1">
                          <a:latin typeface="Verdana"/>
                          <a:cs typeface="Verdana"/>
                        </a:rPr>
                        <a:t>CONCENTRATION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B="0" marT="1905"/>
                </a:tc>
              </a:tr>
              <a:tr h="951865"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Verdana"/>
                          <a:cs typeface="Verdana"/>
                        </a:rPr>
                        <a:t>The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finely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crushed ore </a:t>
                      </a:r>
                      <a:r>
                        <a:rPr dirty="0" sz="1100" spc="-10">
                          <a:latin typeface="Verdana"/>
                          <a:cs typeface="Verdana"/>
                        </a:rPr>
                        <a:t>is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concentrated by Froth-Floatation process. The</a:t>
                      </a:r>
                      <a:r>
                        <a:rPr dirty="0" sz="1100" spc="9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finely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algn="just">
                        <a:lnSpc>
                          <a:spcPct val="116399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Verdana"/>
                          <a:cs typeface="Verdana"/>
                        </a:rPr>
                        <a:t>crushed ore </a:t>
                      </a:r>
                      <a:r>
                        <a:rPr dirty="0" sz="1100" spc="-10">
                          <a:latin typeface="Verdana"/>
                          <a:cs typeface="Verdana"/>
                        </a:rPr>
                        <a:t>is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suspended </a:t>
                      </a:r>
                      <a:r>
                        <a:rPr dirty="0" sz="1100" spc="-10">
                          <a:latin typeface="Verdana"/>
                          <a:cs typeface="Verdana"/>
                        </a:rPr>
                        <a:t>in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water containing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a </a:t>
                      </a:r>
                      <a:r>
                        <a:rPr dirty="0" sz="1100" spc="-10">
                          <a:latin typeface="Verdana"/>
                          <a:cs typeface="Verdana"/>
                        </a:rPr>
                        <a:t>little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amount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of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pine oil.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A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blast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of air  </a:t>
                      </a:r>
                      <a:r>
                        <a:rPr dirty="0" sz="1100" spc="-10">
                          <a:latin typeface="Verdana"/>
                          <a:cs typeface="Verdana"/>
                        </a:rPr>
                        <a:t>is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passed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through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the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suspension.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The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particles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get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wetted by the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oil and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float as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a 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froth which </a:t>
                      </a:r>
                      <a:r>
                        <a:rPr dirty="0" sz="1100" spc="-10">
                          <a:latin typeface="Verdana"/>
                          <a:cs typeface="Verdana"/>
                        </a:rPr>
                        <a:t>is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skimmed. The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gangue (unwanted materials)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sinks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to the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bottom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then  removed. Productions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of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25% approximate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Cu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containing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powder </a:t>
                      </a:r>
                      <a:r>
                        <a:rPr dirty="0" sz="1100" spc="-10">
                          <a:latin typeface="Verdana"/>
                          <a:cs typeface="Verdana"/>
                        </a:rPr>
                        <a:t>in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this</a:t>
                      </a:r>
                      <a:r>
                        <a:rPr dirty="0" sz="1100" spc="5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stage.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B="0" marT="1270"/>
                </a:tc>
              </a:tr>
            </a:tbl>
          </a:graphicData>
        </a:graphic>
      </p:graphicFrame>
      <p:sp>
        <p:nvSpPr>
          <p:cNvPr id="19" name="object 19"/>
          <p:cNvSpPr/>
          <p:nvPr/>
        </p:nvSpPr>
        <p:spPr>
          <a:xfrm>
            <a:off x="2089150" y="5882640"/>
            <a:ext cx="3657600" cy="29908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9327" y="719327"/>
            <a:ext cx="191135" cy="196850"/>
          </a:xfrm>
          <a:custGeom>
            <a:avLst/>
            <a:gdLst/>
            <a:ahLst/>
            <a:cxnLst/>
            <a:rect l="l" t="t" r="r" b="b"/>
            <a:pathLst>
              <a:path w="191134" h="196850">
                <a:moveTo>
                  <a:pt x="0" y="196596"/>
                </a:moveTo>
                <a:lnTo>
                  <a:pt x="190804" y="196596"/>
                </a:lnTo>
                <a:lnTo>
                  <a:pt x="190804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10132" y="719327"/>
            <a:ext cx="2216150" cy="196850"/>
          </a:xfrm>
          <a:prstGeom prst="rect">
            <a:avLst/>
          </a:prstGeom>
          <a:solidFill>
            <a:srgbClr val="C2EBC2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10"/>
              </a:lnSpc>
            </a:pPr>
            <a:r>
              <a:rPr dirty="0" sz="1100" spc="-5" b="1">
                <a:latin typeface="Verdana"/>
                <a:cs typeface="Verdana"/>
              </a:rPr>
              <a:t>ROASTING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927850" y="719327"/>
            <a:ext cx="125095" cy="196850"/>
          </a:xfrm>
          <a:custGeom>
            <a:avLst/>
            <a:gdLst/>
            <a:ahLst/>
            <a:cxnLst/>
            <a:rect l="l" t="t" r="r" b="b"/>
            <a:pathLst>
              <a:path w="125095" h="196850">
                <a:moveTo>
                  <a:pt x="0" y="196596"/>
                </a:moveTo>
                <a:lnTo>
                  <a:pt x="124968" y="196596"/>
                </a:lnTo>
                <a:lnTo>
                  <a:pt x="12496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19327" y="915873"/>
            <a:ext cx="191135" cy="586105"/>
          </a:xfrm>
          <a:custGeom>
            <a:avLst/>
            <a:gdLst/>
            <a:ahLst/>
            <a:cxnLst/>
            <a:rect l="l" t="t" r="r" b="b"/>
            <a:pathLst>
              <a:path w="191134" h="586105">
                <a:moveTo>
                  <a:pt x="0" y="585520"/>
                </a:moveTo>
                <a:lnTo>
                  <a:pt x="190804" y="585520"/>
                </a:lnTo>
                <a:lnTo>
                  <a:pt x="190804" y="0"/>
                </a:lnTo>
                <a:lnTo>
                  <a:pt x="0" y="0"/>
                </a:lnTo>
                <a:lnTo>
                  <a:pt x="0" y="585520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927850" y="915873"/>
            <a:ext cx="125095" cy="586105"/>
          </a:xfrm>
          <a:custGeom>
            <a:avLst/>
            <a:gdLst/>
            <a:ahLst/>
            <a:cxnLst/>
            <a:rect l="l" t="t" r="r" b="b"/>
            <a:pathLst>
              <a:path w="125095" h="586105">
                <a:moveTo>
                  <a:pt x="0" y="585520"/>
                </a:moveTo>
                <a:lnTo>
                  <a:pt x="124968" y="585520"/>
                </a:lnTo>
                <a:lnTo>
                  <a:pt x="124968" y="0"/>
                </a:lnTo>
                <a:lnTo>
                  <a:pt x="0" y="0"/>
                </a:lnTo>
                <a:lnTo>
                  <a:pt x="0" y="585520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19327" y="1501394"/>
            <a:ext cx="191135" cy="875030"/>
          </a:xfrm>
          <a:custGeom>
            <a:avLst/>
            <a:gdLst/>
            <a:ahLst/>
            <a:cxnLst/>
            <a:rect l="l" t="t" r="r" b="b"/>
            <a:pathLst>
              <a:path w="191134" h="875030">
                <a:moveTo>
                  <a:pt x="0" y="874776"/>
                </a:moveTo>
                <a:lnTo>
                  <a:pt x="190804" y="874776"/>
                </a:lnTo>
                <a:lnTo>
                  <a:pt x="190804" y="0"/>
                </a:lnTo>
                <a:lnTo>
                  <a:pt x="0" y="0"/>
                </a:lnTo>
                <a:lnTo>
                  <a:pt x="0" y="874776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927850" y="1501394"/>
            <a:ext cx="125095" cy="875030"/>
          </a:xfrm>
          <a:custGeom>
            <a:avLst/>
            <a:gdLst/>
            <a:ahLst/>
            <a:cxnLst/>
            <a:rect l="l" t="t" r="r" b="b"/>
            <a:pathLst>
              <a:path w="125095" h="875030">
                <a:moveTo>
                  <a:pt x="0" y="874776"/>
                </a:moveTo>
                <a:lnTo>
                  <a:pt x="124968" y="874776"/>
                </a:lnTo>
                <a:lnTo>
                  <a:pt x="124968" y="0"/>
                </a:lnTo>
                <a:lnTo>
                  <a:pt x="0" y="0"/>
                </a:lnTo>
                <a:lnTo>
                  <a:pt x="0" y="874776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19327" y="2376170"/>
            <a:ext cx="191135" cy="195580"/>
          </a:xfrm>
          <a:custGeom>
            <a:avLst/>
            <a:gdLst/>
            <a:ahLst/>
            <a:cxnLst/>
            <a:rect l="l" t="t" r="r" b="b"/>
            <a:pathLst>
              <a:path w="191134" h="195580">
                <a:moveTo>
                  <a:pt x="0" y="195072"/>
                </a:moveTo>
                <a:lnTo>
                  <a:pt x="190804" y="195072"/>
                </a:lnTo>
                <a:lnTo>
                  <a:pt x="190804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897432" y="875131"/>
            <a:ext cx="6043295" cy="16808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 indent="146050">
              <a:lnSpc>
                <a:spcPct val="116399"/>
              </a:lnSpc>
              <a:spcBef>
                <a:spcPts val="95"/>
              </a:spcBef>
            </a:pPr>
            <a:r>
              <a:rPr dirty="0" sz="1100">
                <a:latin typeface="Verdana"/>
                <a:cs typeface="Verdana"/>
              </a:rPr>
              <a:t>The </a:t>
            </a:r>
            <a:r>
              <a:rPr dirty="0" sz="1100" spc="-5">
                <a:latin typeface="Verdana"/>
                <a:cs typeface="Verdana"/>
              </a:rPr>
              <a:t>concentrated ore </a:t>
            </a:r>
            <a:r>
              <a:rPr dirty="0" sz="1100" spc="-10">
                <a:latin typeface="Verdana"/>
                <a:cs typeface="Verdana"/>
              </a:rPr>
              <a:t>is </a:t>
            </a:r>
            <a:r>
              <a:rPr dirty="0" sz="1100" spc="-5">
                <a:latin typeface="Verdana"/>
                <a:cs typeface="Verdana"/>
              </a:rPr>
              <a:t>then roasted </a:t>
            </a:r>
            <a:r>
              <a:rPr dirty="0" sz="1100" spc="-10">
                <a:latin typeface="Verdana"/>
                <a:cs typeface="Verdana"/>
              </a:rPr>
              <a:t>in </a:t>
            </a:r>
            <a:r>
              <a:rPr dirty="0" sz="1100">
                <a:latin typeface="Verdana"/>
                <a:cs typeface="Verdana"/>
              </a:rPr>
              <a:t>a </a:t>
            </a:r>
            <a:r>
              <a:rPr dirty="0" sz="1100" spc="-5">
                <a:latin typeface="Verdana"/>
                <a:cs typeface="Verdana"/>
              </a:rPr>
              <a:t>furnace between </a:t>
            </a:r>
            <a:r>
              <a:rPr dirty="0" sz="1100" spc="-10">
                <a:latin typeface="Verdana"/>
                <a:cs typeface="Verdana"/>
              </a:rPr>
              <a:t>500</a:t>
            </a:r>
            <a:r>
              <a:rPr dirty="0" baseline="39682" sz="1050" spc="-15">
                <a:latin typeface="Verdana"/>
                <a:cs typeface="Verdana"/>
              </a:rPr>
              <a:t>o</a:t>
            </a:r>
            <a:r>
              <a:rPr dirty="0" sz="1100" spc="-10">
                <a:latin typeface="Verdana"/>
                <a:cs typeface="Verdana"/>
              </a:rPr>
              <a:t>C </a:t>
            </a:r>
            <a:r>
              <a:rPr dirty="0" sz="1100">
                <a:latin typeface="Verdana"/>
                <a:cs typeface="Verdana"/>
              </a:rPr>
              <a:t>and </a:t>
            </a:r>
            <a:r>
              <a:rPr dirty="0" sz="1100" spc="-5">
                <a:latin typeface="Verdana"/>
                <a:cs typeface="Verdana"/>
              </a:rPr>
              <a:t>700</a:t>
            </a:r>
            <a:r>
              <a:rPr dirty="0" baseline="39682" sz="1050" spc="-7">
                <a:latin typeface="Verdana"/>
                <a:cs typeface="Verdana"/>
              </a:rPr>
              <a:t>o</a:t>
            </a:r>
            <a:r>
              <a:rPr dirty="0" sz="1100" spc="-5">
                <a:latin typeface="Verdana"/>
                <a:cs typeface="Verdana"/>
              </a:rPr>
              <a:t>C </a:t>
            </a:r>
            <a:r>
              <a:rPr dirty="0" sz="1100" spc="-10">
                <a:latin typeface="Verdana"/>
                <a:cs typeface="Verdana"/>
              </a:rPr>
              <a:t>in </a:t>
            </a:r>
            <a:r>
              <a:rPr dirty="0" sz="1100" spc="-5">
                <a:latin typeface="Verdana"/>
                <a:cs typeface="Verdana"/>
              </a:rPr>
              <a:t>the  </a:t>
            </a:r>
            <a:r>
              <a:rPr dirty="0" sz="1100">
                <a:latin typeface="Verdana"/>
                <a:cs typeface="Verdana"/>
              </a:rPr>
              <a:t>presence of a </a:t>
            </a:r>
            <a:r>
              <a:rPr dirty="0" sz="1100" spc="-5">
                <a:latin typeface="Verdana"/>
                <a:cs typeface="Verdana"/>
              </a:rPr>
              <a:t>current </a:t>
            </a:r>
            <a:r>
              <a:rPr dirty="0" sz="1100">
                <a:latin typeface="Verdana"/>
                <a:cs typeface="Verdana"/>
              </a:rPr>
              <a:t>of </a:t>
            </a:r>
            <a:r>
              <a:rPr dirty="0" sz="1100" spc="-5">
                <a:latin typeface="Verdana"/>
                <a:cs typeface="Verdana"/>
              </a:rPr>
              <a:t>air. Sulphur </a:t>
            </a:r>
            <a:r>
              <a:rPr dirty="0" sz="1100" spc="-10">
                <a:latin typeface="Verdana"/>
                <a:cs typeface="Verdana"/>
              </a:rPr>
              <a:t>is </a:t>
            </a:r>
            <a:r>
              <a:rPr dirty="0" sz="1100" spc="-5">
                <a:latin typeface="Verdana"/>
                <a:cs typeface="Verdana"/>
              </a:rPr>
              <a:t>oxidized to SO</a:t>
            </a:r>
            <a:r>
              <a:rPr dirty="0" baseline="-11904" sz="1050" spc="-7">
                <a:latin typeface="Verdana"/>
                <a:cs typeface="Verdana"/>
              </a:rPr>
              <a:t>2 </a:t>
            </a:r>
            <a:r>
              <a:rPr dirty="0" sz="1100">
                <a:latin typeface="Verdana"/>
                <a:cs typeface="Verdana"/>
              </a:rPr>
              <a:t>and </a:t>
            </a:r>
            <a:r>
              <a:rPr dirty="0" sz="1100" spc="-5">
                <a:latin typeface="Verdana"/>
                <a:cs typeface="Verdana"/>
              </a:rPr>
              <a:t>impurities </a:t>
            </a:r>
            <a:r>
              <a:rPr dirty="0" sz="1100">
                <a:latin typeface="Verdana"/>
                <a:cs typeface="Verdana"/>
              </a:rPr>
              <a:t>of As </a:t>
            </a:r>
            <a:r>
              <a:rPr dirty="0" sz="1100" spc="-5">
                <a:latin typeface="Verdana"/>
                <a:cs typeface="Verdana"/>
              </a:rPr>
              <a:t>and </a:t>
            </a:r>
            <a:r>
              <a:rPr dirty="0" sz="1100">
                <a:latin typeface="Verdana"/>
                <a:cs typeface="Verdana"/>
              </a:rPr>
              <a:t>Sb  </a:t>
            </a:r>
            <a:r>
              <a:rPr dirty="0" sz="1100" spc="-5">
                <a:latin typeface="Verdana"/>
                <a:cs typeface="Verdana"/>
              </a:rPr>
              <a:t>are removed as volatile oxides. </a:t>
            </a:r>
            <a:r>
              <a:rPr dirty="0" sz="1100">
                <a:latin typeface="Verdana"/>
                <a:cs typeface="Verdana"/>
              </a:rPr>
              <a:t>The </a:t>
            </a:r>
            <a:r>
              <a:rPr dirty="0" sz="1100" spc="-5">
                <a:latin typeface="Verdana"/>
                <a:cs typeface="Verdana"/>
              </a:rPr>
              <a:t>following reaction </a:t>
            </a:r>
            <a:r>
              <a:rPr dirty="0" sz="1100">
                <a:latin typeface="Verdana"/>
                <a:cs typeface="Verdana"/>
              </a:rPr>
              <a:t>takes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place.</a:t>
            </a:r>
            <a:endParaRPr sz="1100">
              <a:latin typeface="Verdana"/>
              <a:cs typeface="Verdana"/>
            </a:endParaRPr>
          </a:p>
          <a:p>
            <a:pPr algn="ctr" marL="1804670" marR="1838960">
              <a:lnSpc>
                <a:spcPts val="1730"/>
              </a:lnSpc>
              <a:spcBef>
                <a:spcPts val="40"/>
              </a:spcBef>
            </a:pPr>
            <a:r>
              <a:rPr dirty="0" sz="1200" spc="-5" b="1">
                <a:latin typeface="Times New Roman"/>
                <a:cs typeface="Times New Roman"/>
              </a:rPr>
              <a:t>2CuFeS</a:t>
            </a:r>
            <a:r>
              <a:rPr dirty="0" baseline="-10416" sz="1200" spc="-7" b="1">
                <a:latin typeface="Times New Roman"/>
                <a:cs typeface="Times New Roman"/>
              </a:rPr>
              <a:t>2 </a:t>
            </a:r>
            <a:r>
              <a:rPr dirty="0" sz="1200" b="1">
                <a:latin typeface="Times New Roman"/>
                <a:cs typeface="Times New Roman"/>
              </a:rPr>
              <a:t>+ O</a:t>
            </a:r>
            <a:r>
              <a:rPr dirty="0" baseline="-10416" sz="1200" b="1">
                <a:latin typeface="Times New Roman"/>
                <a:cs typeface="Times New Roman"/>
              </a:rPr>
              <a:t>2 </a:t>
            </a:r>
            <a:r>
              <a:rPr dirty="0" sz="1350" spc="5" b="1">
                <a:latin typeface="Wingdings"/>
                <a:cs typeface="Wingdings"/>
              </a:rPr>
              <a:t></a:t>
            </a:r>
            <a:r>
              <a:rPr dirty="0" sz="1350" spc="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Cu</a:t>
            </a:r>
            <a:r>
              <a:rPr dirty="0" baseline="-10416" sz="1200" spc="-15" b="1">
                <a:latin typeface="Times New Roman"/>
                <a:cs typeface="Times New Roman"/>
              </a:rPr>
              <a:t>2</a:t>
            </a:r>
            <a:r>
              <a:rPr dirty="0" sz="1200" spc="-10" b="1">
                <a:latin typeface="Times New Roman"/>
                <a:cs typeface="Times New Roman"/>
              </a:rPr>
              <a:t>S </a:t>
            </a:r>
            <a:r>
              <a:rPr dirty="0" sz="1200" b="1">
                <a:latin typeface="Times New Roman"/>
                <a:cs typeface="Times New Roman"/>
              </a:rPr>
              <a:t>+ </a:t>
            </a:r>
            <a:r>
              <a:rPr dirty="0" sz="1200" spc="-5" b="1">
                <a:latin typeface="Times New Roman"/>
                <a:cs typeface="Times New Roman"/>
              </a:rPr>
              <a:t>2FeS </a:t>
            </a:r>
            <a:r>
              <a:rPr dirty="0" sz="1200" b="1">
                <a:latin typeface="Times New Roman"/>
                <a:cs typeface="Times New Roman"/>
              </a:rPr>
              <a:t>+ SO</a:t>
            </a:r>
            <a:r>
              <a:rPr dirty="0" baseline="-10416" sz="1200" b="1">
                <a:latin typeface="Times New Roman"/>
                <a:cs typeface="Times New Roman"/>
              </a:rPr>
              <a:t>2  </a:t>
            </a:r>
            <a:r>
              <a:rPr dirty="0" sz="1200" spc="-5" b="1">
                <a:latin typeface="Times New Roman"/>
                <a:cs typeface="Times New Roman"/>
              </a:rPr>
              <a:t>S </a:t>
            </a:r>
            <a:r>
              <a:rPr dirty="0" sz="1200" b="1">
                <a:latin typeface="Times New Roman"/>
                <a:cs typeface="Times New Roman"/>
              </a:rPr>
              <a:t>+ O</a:t>
            </a:r>
            <a:r>
              <a:rPr dirty="0" baseline="-10416" sz="1200" b="1">
                <a:latin typeface="Times New Roman"/>
                <a:cs typeface="Times New Roman"/>
              </a:rPr>
              <a:t>2 </a:t>
            </a:r>
            <a:r>
              <a:rPr dirty="0" sz="1350" spc="5" b="1">
                <a:latin typeface="Wingdings"/>
                <a:cs typeface="Wingdings"/>
              </a:rPr>
              <a:t></a:t>
            </a:r>
            <a:r>
              <a:rPr dirty="0" sz="1350" spc="-15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SO</a:t>
            </a:r>
            <a:r>
              <a:rPr dirty="0" baseline="-10416" sz="1200" spc="-7" b="1">
                <a:latin typeface="Times New Roman"/>
                <a:cs typeface="Times New Roman"/>
              </a:rPr>
              <a:t>2</a:t>
            </a:r>
            <a:endParaRPr baseline="-10416" sz="1200">
              <a:latin typeface="Times New Roman"/>
              <a:cs typeface="Times New Roman"/>
            </a:endParaRPr>
          </a:p>
          <a:p>
            <a:pPr algn="ctr" marR="32384">
              <a:lnSpc>
                <a:spcPct val="100000"/>
              </a:lnSpc>
              <a:spcBef>
                <a:spcPts val="20"/>
              </a:spcBef>
            </a:pPr>
            <a:r>
              <a:rPr dirty="0" sz="1200" spc="-5" b="1">
                <a:latin typeface="Times New Roman"/>
                <a:cs typeface="Times New Roman"/>
              </a:rPr>
              <a:t>4As </a:t>
            </a:r>
            <a:r>
              <a:rPr dirty="0" sz="1200" b="1">
                <a:latin typeface="Times New Roman"/>
                <a:cs typeface="Times New Roman"/>
              </a:rPr>
              <a:t>+ 3O</a:t>
            </a:r>
            <a:r>
              <a:rPr dirty="0" baseline="-10416" sz="1200" b="1">
                <a:latin typeface="Times New Roman"/>
                <a:cs typeface="Times New Roman"/>
              </a:rPr>
              <a:t>2  </a:t>
            </a:r>
            <a:r>
              <a:rPr dirty="0" sz="1350" spc="5" b="1">
                <a:latin typeface="Wingdings"/>
                <a:cs typeface="Wingdings"/>
              </a:rPr>
              <a:t></a:t>
            </a:r>
            <a:r>
              <a:rPr dirty="0" sz="1350" spc="-14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As</a:t>
            </a:r>
            <a:r>
              <a:rPr dirty="0" baseline="-10416" sz="1200" spc="-7" b="1">
                <a:latin typeface="Times New Roman"/>
                <a:cs typeface="Times New Roman"/>
              </a:rPr>
              <a:t>2</a:t>
            </a:r>
            <a:r>
              <a:rPr dirty="0" sz="1200" spc="-5" b="1">
                <a:latin typeface="Times New Roman"/>
                <a:cs typeface="Times New Roman"/>
              </a:rPr>
              <a:t>O</a:t>
            </a:r>
            <a:r>
              <a:rPr dirty="0" baseline="-10416" sz="1200" spc="-7" b="1">
                <a:latin typeface="Times New Roman"/>
                <a:cs typeface="Times New Roman"/>
              </a:rPr>
              <a:t>3</a:t>
            </a:r>
            <a:endParaRPr baseline="-10416"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dirty="0" sz="1200" spc="-5" b="1">
                <a:latin typeface="Times New Roman"/>
                <a:cs typeface="Times New Roman"/>
              </a:rPr>
              <a:t>4Sb </a:t>
            </a:r>
            <a:r>
              <a:rPr dirty="0" sz="1200" b="1">
                <a:latin typeface="Times New Roman"/>
                <a:cs typeface="Times New Roman"/>
              </a:rPr>
              <a:t>+ </a:t>
            </a:r>
            <a:r>
              <a:rPr dirty="0" sz="1200" spc="-5" b="1">
                <a:latin typeface="Times New Roman"/>
                <a:cs typeface="Times New Roman"/>
              </a:rPr>
              <a:t>3O</a:t>
            </a:r>
            <a:r>
              <a:rPr dirty="0" baseline="-10416" sz="1200" spc="-7" b="1">
                <a:latin typeface="Times New Roman"/>
                <a:cs typeface="Times New Roman"/>
              </a:rPr>
              <a:t>2  </a:t>
            </a:r>
            <a:r>
              <a:rPr dirty="0" sz="1350" spc="5" b="1">
                <a:latin typeface="Wingdings"/>
                <a:cs typeface="Wingdings"/>
              </a:rPr>
              <a:t></a:t>
            </a:r>
            <a:r>
              <a:rPr dirty="0" sz="1350" spc="-12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2Sb</a:t>
            </a:r>
            <a:r>
              <a:rPr dirty="0" baseline="-10416" sz="1200" spc="-7" b="1">
                <a:latin typeface="Times New Roman"/>
                <a:cs typeface="Times New Roman"/>
              </a:rPr>
              <a:t>2</a:t>
            </a:r>
            <a:r>
              <a:rPr dirty="0" sz="1200" spc="-5" b="1">
                <a:latin typeface="Times New Roman"/>
                <a:cs typeface="Times New Roman"/>
              </a:rPr>
              <a:t>O</a:t>
            </a:r>
            <a:r>
              <a:rPr dirty="0" baseline="-10416" sz="1200" spc="-7" b="1">
                <a:latin typeface="Times New Roman"/>
                <a:cs typeface="Times New Roman"/>
              </a:rPr>
              <a:t>3</a:t>
            </a:r>
            <a:endParaRPr baseline="-10416" sz="1200">
              <a:latin typeface="Times New Roman"/>
              <a:cs typeface="Times New Roman"/>
            </a:endParaRPr>
          </a:p>
          <a:p>
            <a:pPr marL="158750">
              <a:lnSpc>
                <a:spcPct val="100000"/>
              </a:lnSpc>
              <a:spcBef>
                <a:spcPts val="235"/>
              </a:spcBef>
            </a:pPr>
            <a:r>
              <a:rPr dirty="0" sz="1100" spc="-5">
                <a:latin typeface="Verdana"/>
                <a:cs typeface="Verdana"/>
              </a:rPr>
              <a:t>Cuprous sulphide </a:t>
            </a:r>
            <a:r>
              <a:rPr dirty="0" sz="1100">
                <a:latin typeface="Verdana"/>
                <a:cs typeface="Verdana"/>
              </a:rPr>
              <a:t>and ferrous </a:t>
            </a:r>
            <a:r>
              <a:rPr dirty="0" sz="1100" spc="-5">
                <a:latin typeface="Verdana"/>
                <a:cs typeface="Verdana"/>
              </a:rPr>
              <a:t>sulphide </a:t>
            </a:r>
            <a:r>
              <a:rPr dirty="0" sz="1100">
                <a:latin typeface="Verdana"/>
                <a:cs typeface="Verdana"/>
              </a:rPr>
              <a:t>are </a:t>
            </a:r>
            <a:r>
              <a:rPr dirty="0" sz="1100" spc="-5">
                <a:latin typeface="Verdana"/>
                <a:cs typeface="Verdana"/>
              </a:rPr>
              <a:t>further oxidized into their</a:t>
            </a:r>
            <a:r>
              <a:rPr dirty="0" sz="1100" spc="3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oxides.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927850" y="2376170"/>
            <a:ext cx="125095" cy="195580"/>
          </a:xfrm>
          <a:custGeom>
            <a:avLst/>
            <a:gdLst/>
            <a:ahLst/>
            <a:cxnLst/>
            <a:rect l="l" t="t" r="r" b="b"/>
            <a:pathLst>
              <a:path w="125095" h="195580">
                <a:moveTo>
                  <a:pt x="0" y="195072"/>
                </a:moveTo>
                <a:lnTo>
                  <a:pt x="124968" y="195072"/>
                </a:lnTo>
                <a:lnTo>
                  <a:pt x="124968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19327" y="2571318"/>
            <a:ext cx="191135" cy="439420"/>
          </a:xfrm>
          <a:custGeom>
            <a:avLst/>
            <a:gdLst/>
            <a:ahLst/>
            <a:cxnLst/>
            <a:rect l="l" t="t" r="r" b="b"/>
            <a:pathLst>
              <a:path w="191134" h="439419">
                <a:moveTo>
                  <a:pt x="0" y="439216"/>
                </a:moveTo>
                <a:lnTo>
                  <a:pt x="190804" y="439216"/>
                </a:lnTo>
                <a:lnTo>
                  <a:pt x="190804" y="0"/>
                </a:lnTo>
                <a:lnTo>
                  <a:pt x="0" y="0"/>
                </a:lnTo>
                <a:lnTo>
                  <a:pt x="0" y="439216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882010" y="2538730"/>
            <a:ext cx="117792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00" b="1">
                <a:latin typeface="Times New Roman"/>
                <a:cs typeface="Times New Roman"/>
              </a:rPr>
              <a:t>2Cu</a:t>
            </a:r>
            <a:r>
              <a:rPr dirty="0" baseline="-10416" sz="1200" b="1">
                <a:latin typeface="Times New Roman"/>
                <a:cs typeface="Times New Roman"/>
              </a:rPr>
              <a:t>2</a:t>
            </a:r>
            <a:r>
              <a:rPr dirty="0" sz="1200" b="1">
                <a:latin typeface="Times New Roman"/>
                <a:cs typeface="Times New Roman"/>
              </a:rPr>
              <a:t>S + </a:t>
            </a:r>
            <a:r>
              <a:rPr dirty="0" sz="1200" spc="-5" b="1">
                <a:latin typeface="Times New Roman"/>
                <a:cs typeface="Times New Roman"/>
              </a:rPr>
              <a:t>3O</a:t>
            </a:r>
            <a:r>
              <a:rPr dirty="0" baseline="-10416" sz="1200" spc="-7" b="1">
                <a:latin typeface="Times New Roman"/>
                <a:cs typeface="Times New Roman"/>
              </a:rPr>
              <a:t>2 </a:t>
            </a:r>
            <a:r>
              <a:rPr dirty="0" sz="1350" spc="5" b="1">
                <a:latin typeface="Wingdings"/>
                <a:cs typeface="Wingdings"/>
              </a:rPr>
              <a:t></a:t>
            </a:r>
            <a:r>
              <a:rPr dirty="0" sz="1350" spc="-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45330" y="2571242"/>
            <a:ext cx="366395" cy="219710"/>
          </a:xfrm>
          <a:prstGeom prst="rect">
            <a:avLst/>
          </a:prstGeom>
          <a:solidFill>
            <a:srgbClr val="D2D2D2"/>
          </a:solidFill>
        </p:spPr>
        <p:txBody>
          <a:bodyPr wrap="square" lIns="0" tIns="0" rIns="0" bIns="0" rtlCol="0" vert="horz">
            <a:spAutoFit/>
          </a:bodyPr>
          <a:lstStyle/>
          <a:p>
            <a:pPr marL="1270">
              <a:lnSpc>
                <a:spcPct val="100000"/>
              </a:lnSpc>
            </a:pPr>
            <a:r>
              <a:rPr dirty="0" sz="1200" spc="-10" b="1">
                <a:latin typeface="Times New Roman"/>
                <a:cs typeface="Times New Roman"/>
              </a:rPr>
              <a:t>C</a:t>
            </a:r>
            <a:r>
              <a:rPr dirty="0" sz="1200" spc="-15" b="1">
                <a:latin typeface="Times New Roman"/>
                <a:cs typeface="Times New Roman"/>
              </a:rPr>
              <a:t>u</a:t>
            </a:r>
            <a:r>
              <a:rPr dirty="0" baseline="-10416" sz="1200" spc="7" b="1">
                <a:latin typeface="Times New Roman"/>
                <a:cs typeface="Times New Roman"/>
              </a:rPr>
              <a:t>2</a:t>
            </a:r>
            <a:r>
              <a:rPr dirty="0" sz="1200" b="1">
                <a:latin typeface="Times New Roman"/>
                <a:cs typeface="Times New Roman"/>
              </a:rPr>
              <a:t>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35221" y="2558542"/>
            <a:ext cx="4819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+</a:t>
            </a:r>
            <a:r>
              <a:rPr dirty="0" sz="1200" spc="-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2SO</a:t>
            </a:r>
            <a:r>
              <a:rPr dirty="0" baseline="-10416" sz="1200" b="1">
                <a:latin typeface="Times New Roman"/>
                <a:cs typeface="Times New Roman"/>
              </a:rPr>
              <a:t>2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03930" y="2758185"/>
            <a:ext cx="105410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00" spc="-5" b="1">
                <a:latin typeface="Times New Roman"/>
                <a:cs typeface="Times New Roman"/>
              </a:rPr>
              <a:t>2FeS </a:t>
            </a:r>
            <a:r>
              <a:rPr dirty="0" sz="1200" b="1">
                <a:latin typeface="Times New Roman"/>
                <a:cs typeface="Times New Roman"/>
              </a:rPr>
              <a:t>+ 3O</a:t>
            </a:r>
            <a:r>
              <a:rPr dirty="0" baseline="-10416" sz="1200" b="1">
                <a:latin typeface="Times New Roman"/>
                <a:cs typeface="Times New Roman"/>
              </a:rPr>
              <a:t>2</a:t>
            </a:r>
            <a:r>
              <a:rPr dirty="0" baseline="-10416" sz="1200" spc="7" b="1">
                <a:latin typeface="Times New Roman"/>
                <a:cs typeface="Times New Roman"/>
              </a:rPr>
              <a:t> </a:t>
            </a:r>
            <a:r>
              <a:rPr dirty="0" sz="1350" spc="10" b="1">
                <a:latin typeface="Wingdings"/>
                <a:cs typeface="Wingdings"/>
              </a:rPr>
              <a:t></a:t>
            </a:r>
            <a:r>
              <a:rPr dirty="0" sz="1200" spc="10" b="1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45330" y="2777997"/>
            <a:ext cx="786765" cy="208279"/>
          </a:xfrm>
          <a:prstGeom prst="rect">
            <a:avLst/>
          </a:prstGeom>
          <a:solidFill>
            <a:srgbClr val="D2D2D2"/>
          </a:solidFill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latin typeface="Times New Roman"/>
                <a:cs typeface="Times New Roman"/>
              </a:rPr>
              <a:t>FeO </a:t>
            </a:r>
            <a:r>
              <a:rPr dirty="0" sz="1200" b="1">
                <a:latin typeface="Times New Roman"/>
                <a:cs typeface="Times New Roman"/>
              </a:rPr>
              <a:t>+</a:t>
            </a:r>
            <a:r>
              <a:rPr dirty="0" sz="1200" spc="-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2SO</a:t>
            </a:r>
            <a:r>
              <a:rPr dirty="0" baseline="-10416" sz="1200" b="1">
                <a:latin typeface="Times New Roman"/>
                <a:cs typeface="Times New Roman"/>
              </a:rPr>
              <a:t>2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927850" y="2571318"/>
            <a:ext cx="125095" cy="439420"/>
          </a:xfrm>
          <a:custGeom>
            <a:avLst/>
            <a:gdLst/>
            <a:ahLst/>
            <a:cxnLst/>
            <a:rect l="l" t="t" r="r" b="b"/>
            <a:pathLst>
              <a:path w="125095" h="439419">
                <a:moveTo>
                  <a:pt x="0" y="439216"/>
                </a:moveTo>
                <a:lnTo>
                  <a:pt x="124968" y="439216"/>
                </a:lnTo>
                <a:lnTo>
                  <a:pt x="124968" y="0"/>
                </a:lnTo>
                <a:lnTo>
                  <a:pt x="0" y="0"/>
                </a:lnTo>
                <a:lnTo>
                  <a:pt x="0" y="439216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19327" y="3010535"/>
            <a:ext cx="191135" cy="195580"/>
          </a:xfrm>
          <a:custGeom>
            <a:avLst/>
            <a:gdLst/>
            <a:ahLst/>
            <a:cxnLst/>
            <a:rect l="l" t="t" r="r" b="b"/>
            <a:pathLst>
              <a:path w="191134" h="195580">
                <a:moveTo>
                  <a:pt x="0" y="195072"/>
                </a:moveTo>
                <a:lnTo>
                  <a:pt x="190804" y="195072"/>
                </a:lnTo>
                <a:lnTo>
                  <a:pt x="190804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910132" y="3010535"/>
            <a:ext cx="2216150" cy="195580"/>
          </a:xfrm>
          <a:prstGeom prst="rect">
            <a:avLst/>
          </a:prstGeom>
          <a:solidFill>
            <a:srgbClr val="C2EBC2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10"/>
              </a:lnSpc>
            </a:pPr>
            <a:r>
              <a:rPr dirty="0" sz="1100" b="1">
                <a:latin typeface="Verdana"/>
                <a:cs typeface="Verdana"/>
              </a:rPr>
              <a:t>SMELTING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927850" y="3010535"/>
            <a:ext cx="125095" cy="195580"/>
          </a:xfrm>
          <a:custGeom>
            <a:avLst/>
            <a:gdLst/>
            <a:ahLst/>
            <a:cxnLst/>
            <a:rect l="l" t="t" r="r" b="b"/>
            <a:pathLst>
              <a:path w="125095" h="195580">
                <a:moveTo>
                  <a:pt x="0" y="195072"/>
                </a:moveTo>
                <a:lnTo>
                  <a:pt x="124968" y="195072"/>
                </a:lnTo>
                <a:lnTo>
                  <a:pt x="124968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19327" y="3205607"/>
            <a:ext cx="191135" cy="585470"/>
          </a:xfrm>
          <a:custGeom>
            <a:avLst/>
            <a:gdLst/>
            <a:ahLst/>
            <a:cxnLst/>
            <a:rect l="l" t="t" r="r" b="b"/>
            <a:pathLst>
              <a:path w="191134" h="585470">
                <a:moveTo>
                  <a:pt x="0" y="585216"/>
                </a:moveTo>
                <a:lnTo>
                  <a:pt x="190804" y="585216"/>
                </a:lnTo>
                <a:lnTo>
                  <a:pt x="190804" y="0"/>
                </a:lnTo>
                <a:lnTo>
                  <a:pt x="0" y="0"/>
                </a:lnTo>
                <a:lnTo>
                  <a:pt x="0" y="585216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927850" y="3205607"/>
            <a:ext cx="125095" cy="585470"/>
          </a:xfrm>
          <a:custGeom>
            <a:avLst/>
            <a:gdLst/>
            <a:ahLst/>
            <a:cxnLst/>
            <a:rect l="l" t="t" r="r" b="b"/>
            <a:pathLst>
              <a:path w="125095" h="585470">
                <a:moveTo>
                  <a:pt x="0" y="585216"/>
                </a:moveTo>
                <a:lnTo>
                  <a:pt x="124968" y="585216"/>
                </a:lnTo>
                <a:lnTo>
                  <a:pt x="124968" y="0"/>
                </a:lnTo>
                <a:lnTo>
                  <a:pt x="0" y="0"/>
                </a:lnTo>
                <a:lnTo>
                  <a:pt x="0" y="585216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19327" y="3790822"/>
            <a:ext cx="191135" cy="437515"/>
          </a:xfrm>
          <a:custGeom>
            <a:avLst/>
            <a:gdLst/>
            <a:ahLst/>
            <a:cxnLst/>
            <a:rect l="l" t="t" r="r" b="b"/>
            <a:pathLst>
              <a:path w="191134" h="437514">
                <a:moveTo>
                  <a:pt x="0" y="437388"/>
                </a:moveTo>
                <a:lnTo>
                  <a:pt x="190804" y="437388"/>
                </a:lnTo>
                <a:lnTo>
                  <a:pt x="190804" y="0"/>
                </a:lnTo>
                <a:lnTo>
                  <a:pt x="0" y="0"/>
                </a:lnTo>
                <a:lnTo>
                  <a:pt x="0" y="437388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048378" y="4010278"/>
            <a:ext cx="331470" cy="189230"/>
          </a:xfrm>
          <a:custGeom>
            <a:avLst/>
            <a:gdLst/>
            <a:ahLst/>
            <a:cxnLst/>
            <a:rect l="l" t="t" r="r" b="b"/>
            <a:pathLst>
              <a:path w="331470" h="189229">
                <a:moveTo>
                  <a:pt x="0" y="188975"/>
                </a:moveTo>
                <a:lnTo>
                  <a:pt x="331012" y="188975"/>
                </a:lnTo>
                <a:lnTo>
                  <a:pt x="331012" y="0"/>
                </a:lnTo>
                <a:lnTo>
                  <a:pt x="0" y="0"/>
                </a:lnTo>
                <a:lnTo>
                  <a:pt x="0" y="188975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927850" y="3790822"/>
            <a:ext cx="125095" cy="437515"/>
          </a:xfrm>
          <a:custGeom>
            <a:avLst/>
            <a:gdLst/>
            <a:ahLst/>
            <a:cxnLst/>
            <a:rect l="l" t="t" r="r" b="b"/>
            <a:pathLst>
              <a:path w="125095" h="437514">
                <a:moveTo>
                  <a:pt x="0" y="437388"/>
                </a:moveTo>
                <a:lnTo>
                  <a:pt x="124968" y="437388"/>
                </a:lnTo>
                <a:lnTo>
                  <a:pt x="124968" y="0"/>
                </a:lnTo>
                <a:lnTo>
                  <a:pt x="0" y="0"/>
                </a:lnTo>
                <a:lnTo>
                  <a:pt x="0" y="437388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19327" y="4228210"/>
            <a:ext cx="191135" cy="390525"/>
          </a:xfrm>
          <a:custGeom>
            <a:avLst/>
            <a:gdLst/>
            <a:ahLst/>
            <a:cxnLst/>
            <a:rect l="l" t="t" r="r" b="b"/>
            <a:pathLst>
              <a:path w="191134" h="390525">
                <a:moveTo>
                  <a:pt x="0" y="390144"/>
                </a:moveTo>
                <a:lnTo>
                  <a:pt x="190804" y="390144"/>
                </a:lnTo>
                <a:lnTo>
                  <a:pt x="190804" y="0"/>
                </a:lnTo>
                <a:lnTo>
                  <a:pt x="0" y="0"/>
                </a:lnTo>
                <a:lnTo>
                  <a:pt x="0" y="390144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897432" y="3164560"/>
            <a:ext cx="6043295" cy="14382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 indent="146050">
              <a:lnSpc>
                <a:spcPct val="116399"/>
              </a:lnSpc>
              <a:spcBef>
                <a:spcPts val="95"/>
              </a:spcBef>
            </a:pPr>
            <a:r>
              <a:rPr dirty="0" sz="1100">
                <a:latin typeface="Verdana"/>
                <a:cs typeface="Verdana"/>
              </a:rPr>
              <a:t>The roasted ore </a:t>
            </a:r>
            <a:r>
              <a:rPr dirty="0" sz="1100" spc="-10">
                <a:latin typeface="Verdana"/>
                <a:cs typeface="Verdana"/>
              </a:rPr>
              <a:t>is </a:t>
            </a:r>
            <a:r>
              <a:rPr dirty="0" sz="1100" spc="-5">
                <a:latin typeface="Verdana"/>
                <a:cs typeface="Verdana"/>
              </a:rPr>
              <a:t>mixed with </a:t>
            </a:r>
            <a:r>
              <a:rPr dirty="0" sz="1100">
                <a:latin typeface="Verdana"/>
                <a:cs typeface="Verdana"/>
              </a:rPr>
              <a:t>coke and </a:t>
            </a:r>
            <a:r>
              <a:rPr dirty="0" sz="1100" spc="-5">
                <a:latin typeface="Verdana"/>
                <a:cs typeface="Verdana"/>
              </a:rPr>
              <a:t>silica (sand) SiO</a:t>
            </a:r>
            <a:r>
              <a:rPr dirty="0" baseline="-11904" sz="1050" spc="-7">
                <a:latin typeface="Verdana"/>
                <a:cs typeface="Verdana"/>
              </a:rPr>
              <a:t>2 </a:t>
            </a:r>
            <a:r>
              <a:rPr dirty="0" sz="1100">
                <a:latin typeface="Verdana"/>
                <a:cs typeface="Verdana"/>
              </a:rPr>
              <a:t>and </a:t>
            </a:r>
            <a:r>
              <a:rPr dirty="0" sz="1100" spc="-10">
                <a:latin typeface="Verdana"/>
                <a:cs typeface="Verdana"/>
              </a:rPr>
              <a:t>is </a:t>
            </a:r>
            <a:r>
              <a:rPr dirty="0" sz="1100" spc="-5">
                <a:latin typeface="Verdana"/>
                <a:cs typeface="Verdana"/>
              </a:rPr>
              <a:t>introduced </a:t>
            </a:r>
            <a:r>
              <a:rPr dirty="0" sz="1100" spc="-10">
                <a:latin typeface="Verdana"/>
                <a:cs typeface="Verdana"/>
              </a:rPr>
              <a:t>in </a:t>
            </a:r>
            <a:r>
              <a:rPr dirty="0" sz="1100" spc="-5">
                <a:latin typeface="Verdana"/>
                <a:cs typeface="Verdana"/>
              </a:rPr>
              <a:t>to </a:t>
            </a:r>
            <a:r>
              <a:rPr dirty="0" sz="1100">
                <a:latin typeface="Verdana"/>
                <a:cs typeface="Verdana"/>
              </a:rPr>
              <a:t>a  </a:t>
            </a:r>
            <a:r>
              <a:rPr dirty="0" sz="1100" spc="-5">
                <a:latin typeface="Verdana"/>
                <a:cs typeface="Verdana"/>
              </a:rPr>
              <a:t>blast furnace with 1200</a:t>
            </a:r>
            <a:r>
              <a:rPr dirty="0" baseline="39682" sz="1050" spc="-7">
                <a:latin typeface="Verdana"/>
                <a:cs typeface="Verdana"/>
              </a:rPr>
              <a:t>o</a:t>
            </a:r>
            <a:r>
              <a:rPr dirty="0" sz="1100" spc="-5">
                <a:latin typeface="Verdana"/>
                <a:cs typeface="Verdana"/>
              </a:rPr>
              <a:t>C. </a:t>
            </a:r>
            <a:r>
              <a:rPr dirty="0" sz="1100">
                <a:latin typeface="Verdana"/>
                <a:cs typeface="Verdana"/>
              </a:rPr>
              <a:t>The hot </a:t>
            </a:r>
            <a:r>
              <a:rPr dirty="0" sz="1100" spc="-5">
                <a:latin typeface="Verdana"/>
                <a:cs typeface="Verdana"/>
              </a:rPr>
              <a:t>air </a:t>
            </a:r>
            <a:r>
              <a:rPr dirty="0" sz="1100" spc="-10">
                <a:latin typeface="Verdana"/>
                <a:cs typeface="Verdana"/>
              </a:rPr>
              <a:t>is </a:t>
            </a:r>
            <a:r>
              <a:rPr dirty="0" sz="1100" spc="-5">
                <a:latin typeface="Verdana"/>
                <a:cs typeface="Verdana"/>
              </a:rPr>
              <a:t>blasted </a:t>
            </a:r>
            <a:r>
              <a:rPr dirty="0" sz="1100">
                <a:latin typeface="Verdana"/>
                <a:cs typeface="Verdana"/>
              </a:rPr>
              <a:t>and FeO </a:t>
            </a:r>
            <a:r>
              <a:rPr dirty="0" sz="1100" spc="-10">
                <a:latin typeface="Verdana"/>
                <a:cs typeface="Verdana"/>
              </a:rPr>
              <a:t>is </a:t>
            </a:r>
            <a:r>
              <a:rPr dirty="0" sz="1100">
                <a:latin typeface="Verdana"/>
                <a:cs typeface="Verdana"/>
              </a:rPr>
              <a:t>converted </a:t>
            </a:r>
            <a:r>
              <a:rPr dirty="0" sz="1100" spc="-10">
                <a:latin typeface="Verdana"/>
                <a:cs typeface="Verdana"/>
              </a:rPr>
              <a:t>in </a:t>
            </a:r>
            <a:r>
              <a:rPr dirty="0" sz="1100" spc="-5">
                <a:latin typeface="Verdana"/>
                <a:cs typeface="Verdana"/>
              </a:rPr>
              <a:t>to </a:t>
            </a:r>
            <a:r>
              <a:rPr dirty="0" sz="1100">
                <a:latin typeface="Verdana"/>
                <a:cs typeface="Verdana"/>
              </a:rPr>
              <a:t>ferrous  </a:t>
            </a:r>
            <a:r>
              <a:rPr dirty="0" sz="1100" spc="-5">
                <a:latin typeface="Verdana"/>
                <a:cs typeface="Verdana"/>
              </a:rPr>
              <a:t>silicate (FeSiO</a:t>
            </a:r>
            <a:r>
              <a:rPr dirty="0" baseline="-11904" sz="1050" spc="-7">
                <a:latin typeface="Verdana"/>
                <a:cs typeface="Verdana"/>
              </a:rPr>
              <a:t>3</a:t>
            </a:r>
            <a:r>
              <a:rPr dirty="0" sz="1100" spc="-5">
                <a:latin typeface="Verdana"/>
                <a:cs typeface="Verdana"/>
              </a:rPr>
              <a:t>).</a:t>
            </a:r>
            <a:endParaRPr sz="1100">
              <a:latin typeface="Verdana"/>
              <a:cs typeface="Verdana"/>
            </a:endParaRPr>
          </a:p>
          <a:p>
            <a:pPr algn="ctr" marL="2117090" marR="2115185" indent="-35560">
              <a:lnSpc>
                <a:spcPts val="1730"/>
              </a:lnSpc>
              <a:spcBef>
                <a:spcPts val="40"/>
              </a:spcBef>
            </a:pPr>
            <a:r>
              <a:rPr dirty="0" sz="1200" spc="-10" b="1">
                <a:latin typeface="Times New Roman"/>
                <a:cs typeface="Times New Roman"/>
              </a:rPr>
              <a:t>FeO </a:t>
            </a:r>
            <a:r>
              <a:rPr dirty="0" sz="1200" b="1">
                <a:latin typeface="Times New Roman"/>
                <a:cs typeface="Times New Roman"/>
              </a:rPr>
              <a:t>+ SiO</a:t>
            </a:r>
            <a:r>
              <a:rPr dirty="0" baseline="-10416" sz="1200" b="1">
                <a:latin typeface="Times New Roman"/>
                <a:cs typeface="Times New Roman"/>
              </a:rPr>
              <a:t>2 </a:t>
            </a:r>
            <a:r>
              <a:rPr dirty="0" sz="1350" spc="5" b="1">
                <a:latin typeface="Wingdings"/>
                <a:cs typeface="Wingdings"/>
              </a:rPr>
              <a:t></a:t>
            </a:r>
            <a:r>
              <a:rPr dirty="0" sz="135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FeSiO</a:t>
            </a:r>
            <a:r>
              <a:rPr dirty="0" baseline="-10416" sz="1200" spc="-7" b="1">
                <a:latin typeface="Times New Roman"/>
                <a:cs typeface="Times New Roman"/>
              </a:rPr>
              <a:t>3  </a:t>
            </a:r>
            <a:r>
              <a:rPr dirty="0" sz="1200" b="1">
                <a:latin typeface="Times New Roman"/>
                <a:cs typeface="Times New Roman"/>
              </a:rPr>
              <a:t>Cu</a:t>
            </a:r>
            <a:r>
              <a:rPr dirty="0" baseline="-10416" sz="1200" b="1">
                <a:latin typeface="Times New Roman"/>
                <a:cs typeface="Times New Roman"/>
              </a:rPr>
              <a:t>2</a:t>
            </a:r>
            <a:r>
              <a:rPr dirty="0" sz="1200" b="1">
                <a:latin typeface="Times New Roman"/>
                <a:cs typeface="Times New Roman"/>
              </a:rPr>
              <a:t>O + </a:t>
            </a:r>
            <a:r>
              <a:rPr dirty="0" sz="1200" spc="-10" b="1">
                <a:latin typeface="Times New Roman"/>
                <a:cs typeface="Times New Roman"/>
              </a:rPr>
              <a:t>FeS </a:t>
            </a:r>
            <a:r>
              <a:rPr dirty="0" sz="1350" spc="5" b="1">
                <a:latin typeface="Wingdings"/>
                <a:cs typeface="Wingdings"/>
              </a:rPr>
              <a:t></a:t>
            </a:r>
            <a:r>
              <a:rPr dirty="0" sz="135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Cu</a:t>
            </a:r>
            <a:r>
              <a:rPr dirty="0" baseline="-10416" sz="1200" spc="-7" b="1">
                <a:latin typeface="Times New Roman"/>
                <a:cs typeface="Times New Roman"/>
              </a:rPr>
              <a:t>2</a:t>
            </a:r>
            <a:r>
              <a:rPr dirty="0" sz="1200" spc="-5" b="1">
                <a:latin typeface="Times New Roman"/>
                <a:cs typeface="Times New Roman"/>
              </a:rPr>
              <a:t>S </a:t>
            </a:r>
            <a:r>
              <a:rPr dirty="0" sz="1200" b="1">
                <a:latin typeface="Times New Roman"/>
                <a:cs typeface="Times New Roman"/>
              </a:rPr>
              <a:t>+</a:t>
            </a:r>
            <a:r>
              <a:rPr dirty="0" sz="1200" spc="-11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FeO</a:t>
            </a:r>
            <a:endParaRPr sz="1200">
              <a:latin typeface="Times New Roman"/>
              <a:cs typeface="Times New Roman"/>
            </a:endParaRPr>
          </a:p>
          <a:p>
            <a:pPr marL="158750">
              <a:lnSpc>
                <a:spcPct val="100000"/>
              </a:lnSpc>
              <a:spcBef>
                <a:spcPts val="160"/>
              </a:spcBef>
            </a:pPr>
            <a:r>
              <a:rPr dirty="0" sz="1100" spc="-5">
                <a:latin typeface="Verdana"/>
                <a:cs typeface="Verdana"/>
              </a:rPr>
              <a:t>FeSiO</a:t>
            </a:r>
            <a:r>
              <a:rPr dirty="0" baseline="-11904" sz="1050" spc="-7">
                <a:latin typeface="Verdana"/>
                <a:cs typeface="Verdana"/>
              </a:rPr>
              <a:t>3  </a:t>
            </a:r>
            <a:r>
              <a:rPr dirty="0" sz="1100" spc="-5">
                <a:latin typeface="Verdana"/>
                <a:cs typeface="Verdana"/>
              </a:rPr>
              <a:t>(slag) floats </a:t>
            </a:r>
            <a:r>
              <a:rPr dirty="0" sz="1100">
                <a:latin typeface="Verdana"/>
                <a:cs typeface="Verdana"/>
              </a:rPr>
              <a:t>over </a:t>
            </a:r>
            <a:r>
              <a:rPr dirty="0" sz="1100" spc="-5">
                <a:latin typeface="Verdana"/>
                <a:cs typeface="Verdana"/>
              </a:rPr>
              <a:t>the molten matte </a:t>
            </a:r>
            <a:r>
              <a:rPr dirty="0" sz="1100">
                <a:latin typeface="Verdana"/>
                <a:cs typeface="Verdana"/>
              </a:rPr>
              <a:t>of</a:t>
            </a:r>
            <a:r>
              <a:rPr dirty="0" sz="1100" spc="-6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copper.</a:t>
            </a:r>
            <a:endParaRPr sz="11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dirty="0" sz="1100">
                <a:latin typeface="Verdana"/>
                <a:cs typeface="Verdana"/>
              </a:rPr>
              <a:t>A </a:t>
            </a:r>
            <a:r>
              <a:rPr dirty="0" sz="1100" spc="-5">
                <a:latin typeface="Verdana"/>
                <a:cs typeface="Verdana"/>
              </a:rPr>
              <a:t>matte </a:t>
            </a:r>
            <a:r>
              <a:rPr dirty="0" sz="1100">
                <a:latin typeface="Verdana"/>
                <a:cs typeface="Verdana"/>
              </a:rPr>
              <a:t>of </a:t>
            </a:r>
            <a:r>
              <a:rPr dirty="0" sz="1100" spc="-5">
                <a:latin typeface="Verdana"/>
                <a:cs typeface="Verdana"/>
              </a:rPr>
              <a:t>60%Cu containing has </a:t>
            </a:r>
            <a:r>
              <a:rPr dirty="0" sz="1100">
                <a:latin typeface="Verdana"/>
                <a:cs typeface="Verdana"/>
              </a:rPr>
              <a:t>been</a:t>
            </a:r>
            <a:r>
              <a:rPr dirty="0" sz="1100" spc="-2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produced.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927850" y="4228210"/>
            <a:ext cx="125095" cy="390525"/>
          </a:xfrm>
          <a:custGeom>
            <a:avLst/>
            <a:gdLst/>
            <a:ahLst/>
            <a:cxnLst/>
            <a:rect l="l" t="t" r="r" b="b"/>
            <a:pathLst>
              <a:path w="125095" h="390525">
                <a:moveTo>
                  <a:pt x="0" y="390144"/>
                </a:moveTo>
                <a:lnTo>
                  <a:pt x="124968" y="390144"/>
                </a:lnTo>
                <a:lnTo>
                  <a:pt x="124968" y="0"/>
                </a:lnTo>
                <a:lnTo>
                  <a:pt x="0" y="0"/>
                </a:lnTo>
                <a:lnTo>
                  <a:pt x="0" y="390144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19327" y="4618354"/>
            <a:ext cx="191135" cy="196850"/>
          </a:xfrm>
          <a:custGeom>
            <a:avLst/>
            <a:gdLst/>
            <a:ahLst/>
            <a:cxnLst/>
            <a:rect l="l" t="t" r="r" b="b"/>
            <a:pathLst>
              <a:path w="191134" h="196850">
                <a:moveTo>
                  <a:pt x="0" y="196596"/>
                </a:moveTo>
                <a:lnTo>
                  <a:pt x="190804" y="196596"/>
                </a:lnTo>
                <a:lnTo>
                  <a:pt x="190804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910132" y="4618354"/>
            <a:ext cx="2216150" cy="196850"/>
          </a:xfrm>
          <a:prstGeom prst="rect">
            <a:avLst/>
          </a:prstGeom>
          <a:solidFill>
            <a:srgbClr val="C2EBC2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10"/>
              </a:lnSpc>
            </a:pPr>
            <a:r>
              <a:rPr dirty="0" sz="1100" spc="-5" b="1">
                <a:latin typeface="Verdana"/>
                <a:cs typeface="Verdana"/>
              </a:rPr>
              <a:t>BESSEMERIZATION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927850" y="4618354"/>
            <a:ext cx="125095" cy="196850"/>
          </a:xfrm>
          <a:custGeom>
            <a:avLst/>
            <a:gdLst/>
            <a:ahLst/>
            <a:cxnLst/>
            <a:rect l="l" t="t" r="r" b="b"/>
            <a:pathLst>
              <a:path w="125095" h="196850">
                <a:moveTo>
                  <a:pt x="0" y="196596"/>
                </a:moveTo>
                <a:lnTo>
                  <a:pt x="124968" y="196596"/>
                </a:lnTo>
                <a:lnTo>
                  <a:pt x="12496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19327" y="4814900"/>
            <a:ext cx="191135" cy="781050"/>
          </a:xfrm>
          <a:custGeom>
            <a:avLst/>
            <a:gdLst/>
            <a:ahLst/>
            <a:cxnLst/>
            <a:rect l="l" t="t" r="r" b="b"/>
            <a:pathLst>
              <a:path w="191134" h="781050">
                <a:moveTo>
                  <a:pt x="0" y="780592"/>
                </a:moveTo>
                <a:lnTo>
                  <a:pt x="190804" y="780592"/>
                </a:lnTo>
                <a:lnTo>
                  <a:pt x="190804" y="0"/>
                </a:lnTo>
                <a:lnTo>
                  <a:pt x="0" y="0"/>
                </a:lnTo>
                <a:lnTo>
                  <a:pt x="0" y="780592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927850" y="4814900"/>
            <a:ext cx="125095" cy="781050"/>
          </a:xfrm>
          <a:custGeom>
            <a:avLst/>
            <a:gdLst/>
            <a:ahLst/>
            <a:cxnLst/>
            <a:rect l="l" t="t" r="r" b="b"/>
            <a:pathLst>
              <a:path w="125095" h="781050">
                <a:moveTo>
                  <a:pt x="0" y="780592"/>
                </a:moveTo>
                <a:lnTo>
                  <a:pt x="124968" y="780592"/>
                </a:lnTo>
                <a:lnTo>
                  <a:pt x="124968" y="0"/>
                </a:lnTo>
                <a:lnTo>
                  <a:pt x="0" y="0"/>
                </a:lnTo>
                <a:lnTo>
                  <a:pt x="0" y="780592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19327" y="5595492"/>
            <a:ext cx="191135" cy="437515"/>
          </a:xfrm>
          <a:custGeom>
            <a:avLst/>
            <a:gdLst/>
            <a:ahLst/>
            <a:cxnLst/>
            <a:rect l="l" t="t" r="r" b="b"/>
            <a:pathLst>
              <a:path w="191134" h="437514">
                <a:moveTo>
                  <a:pt x="0" y="437388"/>
                </a:moveTo>
                <a:lnTo>
                  <a:pt x="190804" y="437388"/>
                </a:lnTo>
                <a:lnTo>
                  <a:pt x="190804" y="0"/>
                </a:lnTo>
                <a:lnTo>
                  <a:pt x="0" y="0"/>
                </a:lnTo>
                <a:lnTo>
                  <a:pt x="0" y="437388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897432" y="4773650"/>
            <a:ext cx="6042660" cy="12414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146050">
              <a:lnSpc>
                <a:spcPct val="116399"/>
              </a:lnSpc>
              <a:spcBef>
                <a:spcPts val="100"/>
              </a:spcBef>
            </a:pPr>
            <a:r>
              <a:rPr dirty="0" sz="1100" spc="-5">
                <a:latin typeface="Verdana"/>
                <a:cs typeface="Verdana"/>
              </a:rPr>
              <a:t>Copper metal </a:t>
            </a:r>
            <a:r>
              <a:rPr dirty="0" sz="1100" spc="-10">
                <a:latin typeface="Verdana"/>
                <a:cs typeface="Verdana"/>
              </a:rPr>
              <a:t>is </a:t>
            </a:r>
            <a:r>
              <a:rPr dirty="0" sz="1100" spc="-5">
                <a:latin typeface="Verdana"/>
                <a:cs typeface="Verdana"/>
              </a:rPr>
              <a:t>extracted from molten matte through bessemerization. </a:t>
            </a:r>
            <a:r>
              <a:rPr dirty="0" sz="1100">
                <a:latin typeface="Verdana"/>
                <a:cs typeface="Verdana"/>
              </a:rPr>
              <a:t>The </a:t>
            </a:r>
            <a:r>
              <a:rPr dirty="0" sz="1100" spc="-5">
                <a:latin typeface="Verdana"/>
                <a:cs typeface="Verdana"/>
              </a:rPr>
              <a:t>matte  </a:t>
            </a:r>
            <a:r>
              <a:rPr dirty="0" sz="1100" spc="-10">
                <a:latin typeface="Verdana"/>
                <a:cs typeface="Verdana"/>
              </a:rPr>
              <a:t>is </a:t>
            </a:r>
            <a:r>
              <a:rPr dirty="0" sz="1100" spc="-5">
                <a:latin typeface="Verdana"/>
                <a:cs typeface="Verdana"/>
              </a:rPr>
              <a:t>introduced </a:t>
            </a:r>
            <a:r>
              <a:rPr dirty="0" sz="1100" spc="-10">
                <a:latin typeface="Verdana"/>
                <a:cs typeface="Verdana"/>
              </a:rPr>
              <a:t>in </a:t>
            </a:r>
            <a:r>
              <a:rPr dirty="0" sz="1100" spc="-5">
                <a:latin typeface="Verdana"/>
                <a:cs typeface="Verdana"/>
              </a:rPr>
              <a:t>to </a:t>
            </a:r>
            <a:r>
              <a:rPr dirty="0" sz="1100">
                <a:latin typeface="Verdana"/>
                <a:cs typeface="Verdana"/>
              </a:rPr>
              <a:t>Bessemer converter </a:t>
            </a:r>
            <a:r>
              <a:rPr dirty="0" sz="1100" spc="-10">
                <a:latin typeface="Verdana"/>
                <a:cs typeface="Verdana"/>
              </a:rPr>
              <a:t>which </a:t>
            </a:r>
            <a:r>
              <a:rPr dirty="0" sz="1100" spc="-5">
                <a:latin typeface="Verdana"/>
                <a:cs typeface="Verdana"/>
              </a:rPr>
              <a:t>uphold </a:t>
            </a:r>
            <a:r>
              <a:rPr dirty="0" sz="1100">
                <a:latin typeface="Verdana"/>
                <a:cs typeface="Verdana"/>
              </a:rPr>
              <a:t>by tuyeres. The </a:t>
            </a:r>
            <a:r>
              <a:rPr dirty="0" sz="1100" spc="-5">
                <a:latin typeface="Verdana"/>
                <a:cs typeface="Verdana"/>
              </a:rPr>
              <a:t>air </a:t>
            </a:r>
            <a:r>
              <a:rPr dirty="0" sz="1100" spc="-10">
                <a:latin typeface="Verdana"/>
                <a:cs typeface="Verdana"/>
              </a:rPr>
              <a:t>is </a:t>
            </a:r>
            <a:r>
              <a:rPr dirty="0" sz="1100">
                <a:latin typeface="Verdana"/>
                <a:cs typeface="Verdana"/>
              </a:rPr>
              <a:t>blown  </a:t>
            </a:r>
            <a:r>
              <a:rPr dirty="0" sz="1100" spc="-5">
                <a:latin typeface="Verdana"/>
                <a:cs typeface="Verdana"/>
              </a:rPr>
              <a:t>through </a:t>
            </a:r>
            <a:r>
              <a:rPr dirty="0" sz="1100">
                <a:latin typeface="Verdana"/>
                <a:cs typeface="Verdana"/>
              </a:rPr>
              <a:t>the </a:t>
            </a:r>
            <a:r>
              <a:rPr dirty="0" sz="1100" spc="-5">
                <a:latin typeface="Verdana"/>
                <a:cs typeface="Verdana"/>
              </a:rPr>
              <a:t>molten matte. Blast </a:t>
            </a:r>
            <a:r>
              <a:rPr dirty="0" sz="1100">
                <a:latin typeface="Verdana"/>
                <a:cs typeface="Verdana"/>
              </a:rPr>
              <a:t>of </a:t>
            </a:r>
            <a:r>
              <a:rPr dirty="0" sz="1100" spc="-5">
                <a:latin typeface="Verdana"/>
                <a:cs typeface="Verdana"/>
              </a:rPr>
              <a:t>air </a:t>
            </a:r>
            <a:r>
              <a:rPr dirty="0" sz="1100">
                <a:latin typeface="Verdana"/>
                <a:cs typeface="Verdana"/>
              </a:rPr>
              <a:t>converts </a:t>
            </a:r>
            <a:r>
              <a:rPr dirty="0" sz="1100" spc="-5">
                <a:latin typeface="Verdana"/>
                <a:cs typeface="Verdana"/>
              </a:rPr>
              <a:t>Cu</a:t>
            </a:r>
            <a:r>
              <a:rPr dirty="0" baseline="-11904" sz="1050" spc="-7">
                <a:latin typeface="Verdana"/>
                <a:cs typeface="Verdana"/>
              </a:rPr>
              <a:t>2</a:t>
            </a:r>
            <a:r>
              <a:rPr dirty="0" sz="1100" spc="-5">
                <a:latin typeface="Verdana"/>
                <a:cs typeface="Verdana"/>
              </a:rPr>
              <a:t>S partly into Cu</a:t>
            </a:r>
            <a:r>
              <a:rPr dirty="0" baseline="-11904" sz="1050" spc="-7">
                <a:latin typeface="Verdana"/>
                <a:cs typeface="Verdana"/>
              </a:rPr>
              <a:t>2</a:t>
            </a:r>
            <a:r>
              <a:rPr dirty="0" sz="1100" spc="-5">
                <a:latin typeface="Verdana"/>
                <a:cs typeface="Verdana"/>
              </a:rPr>
              <a:t>O which </a:t>
            </a:r>
            <a:r>
              <a:rPr dirty="0" sz="1100">
                <a:latin typeface="Verdana"/>
                <a:cs typeface="Verdana"/>
              </a:rPr>
              <a:t>reacts  </a:t>
            </a:r>
            <a:r>
              <a:rPr dirty="0" sz="1100" spc="-5">
                <a:latin typeface="Verdana"/>
                <a:cs typeface="Verdana"/>
              </a:rPr>
              <a:t>with remaining Cu</a:t>
            </a:r>
            <a:r>
              <a:rPr dirty="0" baseline="-11904" sz="1050" spc="-7">
                <a:latin typeface="Verdana"/>
                <a:cs typeface="Verdana"/>
              </a:rPr>
              <a:t>2</a:t>
            </a:r>
            <a:r>
              <a:rPr dirty="0" sz="1100" spc="-5">
                <a:latin typeface="Verdana"/>
                <a:cs typeface="Verdana"/>
              </a:rPr>
              <a:t>S </a:t>
            </a:r>
            <a:r>
              <a:rPr dirty="0" sz="1100">
                <a:latin typeface="Verdana"/>
                <a:cs typeface="Verdana"/>
              </a:rPr>
              <a:t>to </a:t>
            </a:r>
            <a:r>
              <a:rPr dirty="0" sz="1100" spc="-10">
                <a:latin typeface="Verdana"/>
                <a:cs typeface="Verdana"/>
              </a:rPr>
              <a:t>give </a:t>
            </a:r>
            <a:r>
              <a:rPr dirty="0" sz="1100" spc="-5">
                <a:latin typeface="Verdana"/>
                <a:cs typeface="Verdana"/>
              </a:rPr>
              <a:t>molten</a:t>
            </a:r>
            <a:r>
              <a:rPr dirty="0" sz="1100">
                <a:latin typeface="Verdana"/>
                <a:cs typeface="Verdana"/>
              </a:rPr>
              <a:t> copper.</a:t>
            </a:r>
            <a:endParaRPr sz="1100">
              <a:latin typeface="Verdana"/>
              <a:cs typeface="Verdana"/>
            </a:endParaRPr>
          </a:p>
          <a:p>
            <a:pPr algn="ctr" marR="30480">
              <a:lnSpc>
                <a:spcPct val="100000"/>
              </a:lnSpc>
              <a:spcBef>
                <a:spcPts val="75"/>
              </a:spcBef>
            </a:pPr>
            <a:r>
              <a:rPr dirty="0" sz="1200" b="1">
                <a:latin typeface="Times New Roman"/>
                <a:cs typeface="Times New Roman"/>
              </a:rPr>
              <a:t>2Cu</a:t>
            </a:r>
            <a:r>
              <a:rPr dirty="0" baseline="-10416" sz="1200" b="1">
                <a:latin typeface="Times New Roman"/>
                <a:cs typeface="Times New Roman"/>
              </a:rPr>
              <a:t>2</a:t>
            </a:r>
            <a:r>
              <a:rPr dirty="0" sz="1200" b="1">
                <a:latin typeface="Times New Roman"/>
                <a:cs typeface="Times New Roman"/>
              </a:rPr>
              <a:t>S + </a:t>
            </a:r>
            <a:r>
              <a:rPr dirty="0" sz="1200" spc="-5" b="1">
                <a:latin typeface="Times New Roman"/>
                <a:cs typeface="Times New Roman"/>
              </a:rPr>
              <a:t>3O</a:t>
            </a:r>
            <a:r>
              <a:rPr dirty="0" baseline="-10416" sz="1200" spc="-7" b="1">
                <a:latin typeface="Times New Roman"/>
                <a:cs typeface="Times New Roman"/>
              </a:rPr>
              <a:t>2  </a:t>
            </a:r>
            <a:r>
              <a:rPr dirty="0" sz="1350" spc="5" b="1">
                <a:latin typeface="Wingdings"/>
                <a:cs typeface="Wingdings"/>
              </a:rPr>
              <a:t></a:t>
            </a:r>
            <a:r>
              <a:rPr dirty="0" sz="135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2Cu</a:t>
            </a:r>
            <a:r>
              <a:rPr dirty="0" baseline="-10416" sz="1200" spc="-7" b="1">
                <a:latin typeface="Times New Roman"/>
                <a:cs typeface="Times New Roman"/>
              </a:rPr>
              <a:t>2</a:t>
            </a:r>
            <a:r>
              <a:rPr dirty="0" sz="1200" spc="-5" b="1">
                <a:latin typeface="Times New Roman"/>
                <a:cs typeface="Times New Roman"/>
              </a:rPr>
              <a:t>O </a:t>
            </a:r>
            <a:r>
              <a:rPr dirty="0" sz="1200" b="1">
                <a:latin typeface="Times New Roman"/>
                <a:cs typeface="Times New Roman"/>
              </a:rPr>
              <a:t>+</a:t>
            </a:r>
            <a:r>
              <a:rPr dirty="0" sz="1200" spc="-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2SO</a:t>
            </a:r>
            <a:r>
              <a:rPr dirty="0" baseline="-10416" sz="1200" b="1">
                <a:latin typeface="Times New Roman"/>
                <a:cs typeface="Times New Roman"/>
              </a:rPr>
              <a:t>2</a:t>
            </a:r>
            <a:endParaRPr baseline="-10416"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200" b="1">
                <a:latin typeface="Times New Roman"/>
                <a:cs typeface="Times New Roman"/>
              </a:rPr>
              <a:t>2Cu</a:t>
            </a:r>
            <a:r>
              <a:rPr dirty="0" baseline="-10416" sz="1200" b="1">
                <a:latin typeface="Times New Roman"/>
                <a:cs typeface="Times New Roman"/>
              </a:rPr>
              <a:t>2</a:t>
            </a:r>
            <a:r>
              <a:rPr dirty="0" sz="1200" b="1">
                <a:latin typeface="Times New Roman"/>
                <a:cs typeface="Times New Roman"/>
              </a:rPr>
              <a:t>O + </a:t>
            </a:r>
            <a:r>
              <a:rPr dirty="0" sz="1200" spc="-5" b="1">
                <a:latin typeface="Times New Roman"/>
                <a:cs typeface="Times New Roman"/>
              </a:rPr>
              <a:t>Cu</a:t>
            </a:r>
            <a:r>
              <a:rPr dirty="0" baseline="-10416" sz="1200" spc="-7" b="1">
                <a:latin typeface="Times New Roman"/>
                <a:cs typeface="Times New Roman"/>
              </a:rPr>
              <a:t>2</a:t>
            </a:r>
            <a:r>
              <a:rPr dirty="0" sz="1200" spc="-5" b="1">
                <a:latin typeface="Times New Roman"/>
                <a:cs typeface="Times New Roman"/>
              </a:rPr>
              <a:t>S</a:t>
            </a:r>
            <a:r>
              <a:rPr dirty="0" sz="1350" spc="-5" b="1">
                <a:latin typeface="Wingdings"/>
                <a:cs typeface="Wingdings"/>
              </a:rPr>
              <a:t></a:t>
            </a:r>
            <a:r>
              <a:rPr dirty="0" sz="1350" spc="-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6Cu </a:t>
            </a:r>
            <a:r>
              <a:rPr dirty="0" sz="1200" b="1">
                <a:latin typeface="Times New Roman"/>
                <a:cs typeface="Times New Roman"/>
              </a:rPr>
              <a:t>+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</a:t>
            </a:r>
            <a:r>
              <a:rPr dirty="0" baseline="-10416" sz="1200" b="1">
                <a:latin typeface="Times New Roman"/>
                <a:cs typeface="Times New Roman"/>
              </a:rPr>
              <a:t>2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927850" y="5595492"/>
            <a:ext cx="125095" cy="437515"/>
          </a:xfrm>
          <a:custGeom>
            <a:avLst/>
            <a:gdLst/>
            <a:ahLst/>
            <a:cxnLst/>
            <a:rect l="l" t="t" r="r" b="b"/>
            <a:pathLst>
              <a:path w="125095" h="437514">
                <a:moveTo>
                  <a:pt x="0" y="437388"/>
                </a:moveTo>
                <a:lnTo>
                  <a:pt x="124968" y="437388"/>
                </a:lnTo>
                <a:lnTo>
                  <a:pt x="124968" y="0"/>
                </a:lnTo>
                <a:lnTo>
                  <a:pt x="0" y="0"/>
                </a:lnTo>
                <a:lnTo>
                  <a:pt x="0" y="437388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19327" y="6032957"/>
            <a:ext cx="191135" cy="2877820"/>
          </a:xfrm>
          <a:custGeom>
            <a:avLst/>
            <a:gdLst/>
            <a:ahLst/>
            <a:cxnLst/>
            <a:rect l="l" t="t" r="r" b="b"/>
            <a:pathLst>
              <a:path w="191134" h="2877820">
                <a:moveTo>
                  <a:pt x="0" y="2877566"/>
                </a:moveTo>
                <a:lnTo>
                  <a:pt x="190804" y="2877566"/>
                </a:lnTo>
                <a:lnTo>
                  <a:pt x="190804" y="0"/>
                </a:lnTo>
                <a:lnTo>
                  <a:pt x="0" y="0"/>
                </a:lnTo>
                <a:lnTo>
                  <a:pt x="0" y="2877566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927850" y="6032957"/>
            <a:ext cx="125095" cy="2877820"/>
          </a:xfrm>
          <a:custGeom>
            <a:avLst/>
            <a:gdLst/>
            <a:ahLst/>
            <a:cxnLst/>
            <a:rect l="l" t="t" r="r" b="b"/>
            <a:pathLst>
              <a:path w="125095" h="2877820">
                <a:moveTo>
                  <a:pt x="0" y="2877566"/>
                </a:moveTo>
                <a:lnTo>
                  <a:pt x="124968" y="2877566"/>
                </a:lnTo>
                <a:lnTo>
                  <a:pt x="124968" y="0"/>
                </a:lnTo>
                <a:lnTo>
                  <a:pt x="0" y="0"/>
                </a:lnTo>
                <a:lnTo>
                  <a:pt x="0" y="2877566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19327" y="8910523"/>
            <a:ext cx="191135" cy="392430"/>
          </a:xfrm>
          <a:custGeom>
            <a:avLst/>
            <a:gdLst/>
            <a:ahLst/>
            <a:cxnLst/>
            <a:rect l="l" t="t" r="r" b="b"/>
            <a:pathLst>
              <a:path w="191134" h="392429">
                <a:moveTo>
                  <a:pt x="0" y="391972"/>
                </a:moveTo>
                <a:lnTo>
                  <a:pt x="190804" y="391972"/>
                </a:lnTo>
                <a:lnTo>
                  <a:pt x="190804" y="0"/>
                </a:lnTo>
                <a:lnTo>
                  <a:pt x="0" y="0"/>
                </a:lnTo>
                <a:lnTo>
                  <a:pt x="0" y="391972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897432" y="8868257"/>
            <a:ext cx="6042025" cy="4191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46050">
              <a:lnSpc>
                <a:spcPct val="117300"/>
              </a:lnSpc>
              <a:spcBef>
                <a:spcPts val="95"/>
              </a:spcBef>
            </a:pPr>
            <a:r>
              <a:rPr dirty="0" sz="1100">
                <a:latin typeface="Verdana"/>
                <a:cs typeface="Verdana"/>
              </a:rPr>
              <a:t>The copper </a:t>
            </a:r>
            <a:r>
              <a:rPr dirty="0" sz="1100" spc="-10">
                <a:latin typeface="Verdana"/>
                <a:cs typeface="Verdana"/>
              </a:rPr>
              <a:t>so </a:t>
            </a:r>
            <a:r>
              <a:rPr dirty="0" sz="1100" spc="-5">
                <a:latin typeface="Verdana"/>
                <a:cs typeface="Verdana"/>
              </a:rPr>
              <a:t>obtained </a:t>
            </a:r>
            <a:r>
              <a:rPr dirty="0" sz="1100" spc="-10">
                <a:latin typeface="Verdana"/>
                <a:cs typeface="Verdana"/>
              </a:rPr>
              <a:t>is </a:t>
            </a:r>
            <a:r>
              <a:rPr dirty="0" sz="1100" spc="-5">
                <a:latin typeface="Verdana"/>
                <a:cs typeface="Verdana"/>
              </a:rPr>
              <a:t>called "Blister </a:t>
            </a:r>
            <a:r>
              <a:rPr dirty="0" sz="1100">
                <a:latin typeface="Verdana"/>
                <a:cs typeface="Verdana"/>
              </a:rPr>
              <a:t>copper" </a:t>
            </a:r>
            <a:r>
              <a:rPr dirty="0" sz="1100" spc="-5">
                <a:latin typeface="Verdana"/>
                <a:cs typeface="Verdana"/>
              </a:rPr>
              <a:t>because, as </a:t>
            </a:r>
            <a:r>
              <a:rPr dirty="0" sz="1100" spc="-10">
                <a:latin typeface="Verdana"/>
                <a:cs typeface="Verdana"/>
              </a:rPr>
              <a:t>it </a:t>
            </a:r>
            <a:r>
              <a:rPr dirty="0" sz="1100" spc="-5">
                <a:latin typeface="Verdana"/>
                <a:cs typeface="Verdana"/>
              </a:rPr>
              <a:t>solidifies, SO</a:t>
            </a:r>
            <a:r>
              <a:rPr dirty="0" baseline="-11904" sz="1050" spc="-7">
                <a:latin typeface="Verdana"/>
                <a:cs typeface="Verdana"/>
              </a:rPr>
              <a:t>2  </a:t>
            </a:r>
            <a:r>
              <a:rPr dirty="0" sz="1100" spc="-5">
                <a:latin typeface="Verdana"/>
                <a:cs typeface="Verdana"/>
              </a:rPr>
              <a:t>hidden </a:t>
            </a:r>
            <a:r>
              <a:rPr dirty="0" sz="1100" spc="-10">
                <a:latin typeface="Verdana"/>
                <a:cs typeface="Verdana"/>
              </a:rPr>
              <a:t>in it </a:t>
            </a:r>
            <a:r>
              <a:rPr dirty="0" sz="1100">
                <a:latin typeface="Verdana"/>
                <a:cs typeface="Verdana"/>
              </a:rPr>
              <a:t>escapes out </a:t>
            </a:r>
            <a:r>
              <a:rPr dirty="0" sz="1100" spc="-5">
                <a:latin typeface="Verdana"/>
                <a:cs typeface="Verdana"/>
              </a:rPr>
              <a:t>producing blister </a:t>
            </a:r>
            <a:r>
              <a:rPr dirty="0" sz="1100" spc="5">
                <a:latin typeface="Verdana"/>
                <a:cs typeface="Verdana"/>
              </a:rPr>
              <a:t>on </a:t>
            </a:r>
            <a:r>
              <a:rPr dirty="0" sz="1100" spc="-5">
                <a:latin typeface="Verdana"/>
                <a:cs typeface="Verdana"/>
              </a:rPr>
              <a:t>its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surface.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927850" y="8910523"/>
            <a:ext cx="125095" cy="392430"/>
          </a:xfrm>
          <a:custGeom>
            <a:avLst/>
            <a:gdLst/>
            <a:ahLst/>
            <a:cxnLst/>
            <a:rect l="l" t="t" r="r" b="b"/>
            <a:pathLst>
              <a:path w="125095" h="392429">
                <a:moveTo>
                  <a:pt x="0" y="391972"/>
                </a:moveTo>
                <a:lnTo>
                  <a:pt x="124968" y="391972"/>
                </a:lnTo>
                <a:lnTo>
                  <a:pt x="124968" y="0"/>
                </a:lnTo>
                <a:lnTo>
                  <a:pt x="0" y="0"/>
                </a:lnTo>
                <a:lnTo>
                  <a:pt x="0" y="391972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708150" y="6032385"/>
            <a:ext cx="4410075" cy="2867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9327" y="719277"/>
            <a:ext cx="191135" cy="392430"/>
          </a:xfrm>
          <a:custGeom>
            <a:avLst/>
            <a:gdLst/>
            <a:ahLst/>
            <a:cxnLst/>
            <a:rect l="l" t="t" r="r" b="b"/>
            <a:pathLst>
              <a:path w="191134" h="392430">
                <a:moveTo>
                  <a:pt x="0" y="391972"/>
                </a:moveTo>
                <a:lnTo>
                  <a:pt x="190804" y="391972"/>
                </a:lnTo>
                <a:lnTo>
                  <a:pt x="190804" y="0"/>
                </a:lnTo>
                <a:lnTo>
                  <a:pt x="0" y="0"/>
                </a:lnTo>
                <a:lnTo>
                  <a:pt x="0" y="391972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10132" y="719327"/>
            <a:ext cx="2600325" cy="196850"/>
          </a:xfrm>
          <a:custGeom>
            <a:avLst/>
            <a:gdLst/>
            <a:ahLst/>
            <a:cxnLst/>
            <a:rect l="l" t="t" r="r" b="b"/>
            <a:pathLst>
              <a:path w="2600325" h="196850">
                <a:moveTo>
                  <a:pt x="0" y="196596"/>
                </a:moveTo>
                <a:lnTo>
                  <a:pt x="2600198" y="196596"/>
                </a:lnTo>
                <a:lnTo>
                  <a:pt x="260019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2EB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0132" y="915873"/>
            <a:ext cx="2600325" cy="195580"/>
          </a:xfrm>
          <a:custGeom>
            <a:avLst/>
            <a:gdLst/>
            <a:ahLst/>
            <a:cxnLst/>
            <a:rect l="l" t="t" r="r" b="b"/>
            <a:pathLst>
              <a:path w="2600325" h="195580">
                <a:moveTo>
                  <a:pt x="0" y="195376"/>
                </a:moveTo>
                <a:lnTo>
                  <a:pt x="2600198" y="195376"/>
                </a:lnTo>
                <a:lnTo>
                  <a:pt x="2600198" y="0"/>
                </a:lnTo>
                <a:lnTo>
                  <a:pt x="0" y="0"/>
                </a:lnTo>
                <a:lnTo>
                  <a:pt x="0" y="195376"/>
                </a:lnTo>
                <a:close/>
              </a:path>
            </a:pathLst>
          </a:custGeom>
          <a:solidFill>
            <a:srgbClr val="C2EB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927850" y="719277"/>
            <a:ext cx="125095" cy="392430"/>
          </a:xfrm>
          <a:custGeom>
            <a:avLst/>
            <a:gdLst/>
            <a:ahLst/>
            <a:cxnLst/>
            <a:rect l="l" t="t" r="r" b="b"/>
            <a:pathLst>
              <a:path w="125095" h="392430">
                <a:moveTo>
                  <a:pt x="0" y="391972"/>
                </a:moveTo>
                <a:lnTo>
                  <a:pt x="124968" y="391972"/>
                </a:lnTo>
                <a:lnTo>
                  <a:pt x="124968" y="0"/>
                </a:lnTo>
                <a:lnTo>
                  <a:pt x="0" y="0"/>
                </a:lnTo>
                <a:lnTo>
                  <a:pt x="0" y="391972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19327" y="1111250"/>
            <a:ext cx="191135" cy="780415"/>
          </a:xfrm>
          <a:custGeom>
            <a:avLst/>
            <a:gdLst/>
            <a:ahLst/>
            <a:cxnLst/>
            <a:rect l="l" t="t" r="r" b="b"/>
            <a:pathLst>
              <a:path w="191134" h="780414">
                <a:moveTo>
                  <a:pt x="0" y="780288"/>
                </a:moveTo>
                <a:lnTo>
                  <a:pt x="190804" y="780288"/>
                </a:lnTo>
                <a:lnTo>
                  <a:pt x="190804" y="0"/>
                </a:lnTo>
                <a:lnTo>
                  <a:pt x="0" y="0"/>
                </a:lnTo>
                <a:lnTo>
                  <a:pt x="0" y="780288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927850" y="1111250"/>
            <a:ext cx="125095" cy="780415"/>
          </a:xfrm>
          <a:custGeom>
            <a:avLst/>
            <a:gdLst/>
            <a:ahLst/>
            <a:cxnLst/>
            <a:rect l="l" t="t" r="r" b="b"/>
            <a:pathLst>
              <a:path w="125095" h="780414">
                <a:moveTo>
                  <a:pt x="0" y="780288"/>
                </a:moveTo>
                <a:lnTo>
                  <a:pt x="124968" y="780288"/>
                </a:lnTo>
                <a:lnTo>
                  <a:pt x="124968" y="0"/>
                </a:lnTo>
                <a:lnTo>
                  <a:pt x="0" y="0"/>
                </a:lnTo>
                <a:lnTo>
                  <a:pt x="0" y="780288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19327" y="1891538"/>
            <a:ext cx="191135" cy="195580"/>
          </a:xfrm>
          <a:custGeom>
            <a:avLst/>
            <a:gdLst/>
            <a:ahLst/>
            <a:cxnLst/>
            <a:rect l="l" t="t" r="r" b="b"/>
            <a:pathLst>
              <a:path w="191134" h="195580">
                <a:moveTo>
                  <a:pt x="0" y="195072"/>
                </a:moveTo>
                <a:lnTo>
                  <a:pt x="190804" y="195072"/>
                </a:lnTo>
                <a:lnTo>
                  <a:pt x="190804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0132" y="1891538"/>
            <a:ext cx="2216150" cy="195580"/>
          </a:xfrm>
          <a:custGeom>
            <a:avLst/>
            <a:gdLst/>
            <a:ahLst/>
            <a:cxnLst/>
            <a:rect l="l" t="t" r="r" b="b"/>
            <a:pathLst>
              <a:path w="2216150" h="195580">
                <a:moveTo>
                  <a:pt x="0" y="195072"/>
                </a:moveTo>
                <a:lnTo>
                  <a:pt x="2216150" y="195072"/>
                </a:lnTo>
                <a:lnTo>
                  <a:pt x="2216150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C2EB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927850" y="1891538"/>
            <a:ext cx="125095" cy="195580"/>
          </a:xfrm>
          <a:custGeom>
            <a:avLst/>
            <a:gdLst/>
            <a:ahLst/>
            <a:cxnLst/>
            <a:rect l="l" t="t" r="r" b="b"/>
            <a:pathLst>
              <a:path w="125095" h="195580">
                <a:moveTo>
                  <a:pt x="0" y="195072"/>
                </a:moveTo>
                <a:lnTo>
                  <a:pt x="124968" y="195072"/>
                </a:lnTo>
                <a:lnTo>
                  <a:pt x="124968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19327" y="2086736"/>
            <a:ext cx="191135" cy="1562735"/>
          </a:xfrm>
          <a:custGeom>
            <a:avLst/>
            <a:gdLst/>
            <a:ahLst/>
            <a:cxnLst/>
            <a:rect l="l" t="t" r="r" b="b"/>
            <a:pathLst>
              <a:path w="191134" h="1562735">
                <a:moveTo>
                  <a:pt x="0" y="1562354"/>
                </a:moveTo>
                <a:lnTo>
                  <a:pt x="190804" y="1562354"/>
                </a:lnTo>
                <a:lnTo>
                  <a:pt x="190804" y="0"/>
                </a:lnTo>
                <a:lnTo>
                  <a:pt x="0" y="0"/>
                </a:lnTo>
                <a:lnTo>
                  <a:pt x="0" y="1562354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927850" y="2086736"/>
            <a:ext cx="125095" cy="1562735"/>
          </a:xfrm>
          <a:custGeom>
            <a:avLst/>
            <a:gdLst/>
            <a:ahLst/>
            <a:cxnLst/>
            <a:rect l="l" t="t" r="r" b="b"/>
            <a:pathLst>
              <a:path w="125095" h="1562735">
                <a:moveTo>
                  <a:pt x="0" y="1562354"/>
                </a:moveTo>
                <a:lnTo>
                  <a:pt x="124968" y="1562354"/>
                </a:lnTo>
                <a:lnTo>
                  <a:pt x="124968" y="0"/>
                </a:lnTo>
                <a:lnTo>
                  <a:pt x="0" y="0"/>
                </a:lnTo>
                <a:lnTo>
                  <a:pt x="0" y="1562354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19327" y="3649090"/>
            <a:ext cx="191135" cy="390525"/>
          </a:xfrm>
          <a:custGeom>
            <a:avLst/>
            <a:gdLst/>
            <a:ahLst/>
            <a:cxnLst/>
            <a:rect l="l" t="t" r="r" b="b"/>
            <a:pathLst>
              <a:path w="191134" h="390525">
                <a:moveTo>
                  <a:pt x="0" y="390143"/>
                </a:moveTo>
                <a:lnTo>
                  <a:pt x="190804" y="390143"/>
                </a:lnTo>
                <a:lnTo>
                  <a:pt x="190804" y="0"/>
                </a:lnTo>
                <a:lnTo>
                  <a:pt x="0" y="0"/>
                </a:lnTo>
                <a:lnTo>
                  <a:pt x="0" y="390143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0132" y="3649090"/>
            <a:ext cx="2510790" cy="195580"/>
          </a:xfrm>
          <a:custGeom>
            <a:avLst/>
            <a:gdLst/>
            <a:ahLst/>
            <a:cxnLst/>
            <a:rect l="l" t="t" r="r" b="b"/>
            <a:pathLst>
              <a:path w="2510790" h="195579">
                <a:moveTo>
                  <a:pt x="0" y="195072"/>
                </a:moveTo>
                <a:lnTo>
                  <a:pt x="2510282" y="195072"/>
                </a:lnTo>
                <a:lnTo>
                  <a:pt x="2510282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C2EB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0132" y="3844163"/>
            <a:ext cx="2510790" cy="195580"/>
          </a:xfrm>
          <a:custGeom>
            <a:avLst/>
            <a:gdLst/>
            <a:ahLst/>
            <a:cxnLst/>
            <a:rect l="l" t="t" r="r" b="b"/>
            <a:pathLst>
              <a:path w="2510790" h="195579">
                <a:moveTo>
                  <a:pt x="0" y="195072"/>
                </a:moveTo>
                <a:lnTo>
                  <a:pt x="2510282" y="195072"/>
                </a:lnTo>
                <a:lnTo>
                  <a:pt x="2510282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C2EB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927850" y="3649090"/>
            <a:ext cx="125095" cy="390525"/>
          </a:xfrm>
          <a:custGeom>
            <a:avLst/>
            <a:gdLst/>
            <a:ahLst/>
            <a:cxnLst/>
            <a:rect l="l" t="t" r="r" b="b"/>
            <a:pathLst>
              <a:path w="125095" h="390525">
                <a:moveTo>
                  <a:pt x="0" y="390143"/>
                </a:moveTo>
                <a:lnTo>
                  <a:pt x="124968" y="390143"/>
                </a:lnTo>
                <a:lnTo>
                  <a:pt x="124968" y="0"/>
                </a:lnTo>
                <a:lnTo>
                  <a:pt x="0" y="0"/>
                </a:lnTo>
                <a:lnTo>
                  <a:pt x="0" y="390143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19327" y="4039234"/>
            <a:ext cx="191135" cy="615950"/>
          </a:xfrm>
          <a:custGeom>
            <a:avLst/>
            <a:gdLst/>
            <a:ahLst/>
            <a:cxnLst/>
            <a:rect l="l" t="t" r="r" b="b"/>
            <a:pathLst>
              <a:path w="191134" h="615950">
                <a:moveTo>
                  <a:pt x="0" y="615696"/>
                </a:moveTo>
                <a:lnTo>
                  <a:pt x="190804" y="615696"/>
                </a:lnTo>
                <a:lnTo>
                  <a:pt x="190804" y="0"/>
                </a:lnTo>
                <a:lnTo>
                  <a:pt x="0" y="0"/>
                </a:lnTo>
                <a:lnTo>
                  <a:pt x="0" y="615696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719327" y="719277"/>
          <a:ext cx="6333490" cy="6877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3490"/>
              </a:tblGrid>
              <a:tr h="389255">
                <a:tc>
                  <a:txBody>
                    <a:bodyPr/>
                    <a:lstStyle/>
                    <a:p>
                      <a:pPr marL="190500">
                        <a:lnSpc>
                          <a:spcPts val="1310"/>
                        </a:lnSpc>
                      </a:pPr>
                      <a:r>
                        <a:rPr dirty="0" sz="1100" spc="-5" b="1">
                          <a:latin typeface="Verdana"/>
                          <a:cs typeface="Verdana"/>
                        </a:rPr>
                        <a:t>IMPURITIES </a:t>
                      </a:r>
                      <a:r>
                        <a:rPr dirty="0" sz="1100" b="1">
                          <a:latin typeface="Verdana"/>
                          <a:cs typeface="Verdana"/>
                        </a:rPr>
                        <a:t>IN</a:t>
                      </a:r>
                      <a:r>
                        <a:rPr dirty="0" sz="1100" spc="-2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 b="1">
                          <a:latin typeface="Verdana"/>
                          <a:cs typeface="Verdana"/>
                        </a:rPr>
                        <a:t>BLISTER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100" spc="-5" b="1">
                          <a:latin typeface="Verdana"/>
                          <a:cs typeface="Verdana"/>
                        </a:rPr>
                        <a:t>COPPER AND THEIR</a:t>
                      </a:r>
                      <a:r>
                        <a:rPr dirty="0" sz="1100" spc="-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 b="1">
                          <a:latin typeface="Verdana"/>
                          <a:cs typeface="Verdana"/>
                        </a:rPr>
                        <a:t>EFFECTS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B="0" marT="0"/>
                </a:tc>
              </a:tr>
              <a:tr h="779780">
                <a:tc>
                  <a:txBody>
                    <a:bodyPr/>
                    <a:lstStyle/>
                    <a:p>
                      <a:pPr marL="33655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Verdana"/>
                          <a:cs typeface="Verdana"/>
                        </a:rPr>
                        <a:t>Blister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copper </a:t>
                      </a:r>
                      <a:r>
                        <a:rPr dirty="0" sz="1100" spc="-10">
                          <a:latin typeface="Verdana"/>
                          <a:cs typeface="Verdana"/>
                        </a:rPr>
                        <a:t>is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99% pure.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It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contains impurities mainly iron</a:t>
                      </a:r>
                      <a:r>
                        <a:rPr dirty="0" sz="1100" spc="2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but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little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amount of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algn="just" marL="190500" marR="117475">
                        <a:lnSpc>
                          <a:spcPct val="116399"/>
                        </a:lnSpc>
                      </a:pPr>
                      <a:r>
                        <a:rPr dirty="0" sz="1100">
                          <a:latin typeface="Verdana"/>
                          <a:cs typeface="Verdana"/>
                        </a:rPr>
                        <a:t>As,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Zn, Pb,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Ag and Au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may also be present. These impurities adversely affect the  electrical as well as mechanical properties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of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copper. Therefore, they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must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be 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removed.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B="0" marT="1270"/>
                </a:tc>
              </a:tr>
              <a:tr h="194945">
                <a:tc>
                  <a:txBody>
                    <a:bodyPr/>
                    <a:lstStyle/>
                    <a:p>
                      <a:pPr marL="1905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100" spc="-5" b="1">
                          <a:latin typeface="Verdana"/>
                          <a:cs typeface="Verdana"/>
                        </a:rPr>
                        <a:t>REFINING </a:t>
                      </a:r>
                      <a:r>
                        <a:rPr dirty="0" sz="1100" b="1">
                          <a:latin typeface="Verdana"/>
                          <a:cs typeface="Verdana"/>
                        </a:rPr>
                        <a:t>OF</a:t>
                      </a:r>
                      <a:r>
                        <a:rPr dirty="0" sz="1100" spc="-2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 b="1">
                          <a:latin typeface="Verdana"/>
                          <a:cs typeface="Verdana"/>
                        </a:rPr>
                        <a:t>COPPER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B="0" marT="1270"/>
                </a:tc>
              </a:tr>
              <a:tr h="1562100">
                <a:tc>
                  <a:txBody>
                    <a:bodyPr/>
                    <a:lstStyle/>
                    <a:p>
                      <a:pPr marL="33655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Verdana"/>
                          <a:cs typeface="Verdana"/>
                        </a:rPr>
                        <a:t>Blister</a:t>
                      </a:r>
                      <a:r>
                        <a:rPr dirty="0" sz="1100" spc="9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copper</a:t>
                      </a:r>
                      <a:r>
                        <a:rPr dirty="0" sz="1100" spc="1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10">
                          <a:latin typeface="Verdana"/>
                          <a:cs typeface="Verdana"/>
                        </a:rPr>
                        <a:t>is</a:t>
                      </a:r>
                      <a:r>
                        <a:rPr dirty="0" sz="1100" spc="10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refined</a:t>
                      </a:r>
                      <a:r>
                        <a:rPr dirty="0" sz="1100" spc="9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by</a:t>
                      </a:r>
                      <a:r>
                        <a:rPr dirty="0" sz="1100" spc="9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electrolysis.</a:t>
                      </a:r>
                      <a:r>
                        <a:rPr dirty="0" sz="1100" spc="1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Blocks</a:t>
                      </a:r>
                      <a:r>
                        <a:rPr dirty="0" sz="1100" spc="1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of</a:t>
                      </a:r>
                      <a:r>
                        <a:rPr dirty="0" sz="1100" spc="1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blister</a:t>
                      </a:r>
                      <a:r>
                        <a:rPr dirty="0" sz="1100" spc="9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copper</a:t>
                      </a:r>
                      <a:r>
                        <a:rPr dirty="0" sz="1100" spc="1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are</a:t>
                      </a:r>
                      <a:r>
                        <a:rPr dirty="0" sz="1100" spc="12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casted</a:t>
                      </a:r>
                      <a:r>
                        <a:rPr dirty="0" sz="1100" spc="1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to</a:t>
                      </a:r>
                      <a:r>
                        <a:rPr dirty="0" sz="1100" spc="10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10">
                          <a:latin typeface="Verdana"/>
                          <a:cs typeface="Verdana"/>
                        </a:rPr>
                        <a:t>use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100" spc="-5">
                          <a:latin typeface="Verdana"/>
                          <a:cs typeface="Verdana"/>
                        </a:rPr>
                        <a:t>as 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anodes and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thin 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sheets of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pure  copper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act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as 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cathodes.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The 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cathode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plates</a:t>
                      </a:r>
                      <a:r>
                        <a:rPr dirty="0" sz="1100" spc="6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are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algn="just" marL="190500" marR="116839">
                        <a:lnSpc>
                          <a:spcPct val="116399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Verdana"/>
                          <a:cs typeface="Verdana"/>
                        </a:rPr>
                        <a:t>coated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with graphite in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order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to remove depositing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copper. The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electrolyte </a:t>
                      </a:r>
                      <a:r>
                        <a:rPr dirty="0" sz="1100" spc="-10">
                          <a:latin typeface="Verdana"/>
                          <a:cs typeface="Verdana"/>
                        </a:rPr>
                        <a:t>is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copper 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sulphate (CuSO</a:t>
                      </a:r>
                      <a:r>
                        <a:rPr dirty="0" baseline="-11904" sz="1050" spc="-7">
                          <a:latin typeface="Verdana"/>
                          <a:cs typeface="Verdana"/>
                        </a:rPr>
                        <a:t>4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) mixed with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a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little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amount of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baseline="-11904" sz="1050" spc="-7">
                          <a:latin typeface="Verdana"/>
                          <a:cs typeface="Verdana"/>
                        </a:rPr>
                        <a:t>2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SO</a:t>
                      </a:r>
                      <a:r>
                        <a:rPr dirty="0" baseline="-11904" sz="1050" spc="-7">
                          <a:latin typeface="Verdana"/>
                          <a:cs typeface="Verdana"/>
                        </a:rPr>
                        <a:t>4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to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increase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the electrical  conductivity.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Optimum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potential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difference </a:t>
                      </a:r>
                      <a:r>
                        <a:rPr dirty="0" sz="1100" spc="-10">
                          <a:latin typeface="Verdana"/>
                          <a:cs typeface="Verdana"/>
                        </a:rPr>
                        <a:t>is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1.3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volt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for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this electrolytic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process. 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During electrolysis,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pure copper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(99.99%Cu) </a:t>
                      </a:r>
                      <a:r>
                        <a:rPr dirty="0" sz="1100" spc="-10">
                          <a:latin typeface="Verdana"/>
                          <a:cs typeface="Verdana"/>
                        </a:rPr>
                        <a:t>is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deposited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on the cathode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plates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and 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impurities which are soluble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and fall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to the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bottom of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the cell as </a:t>
                      </a:r>
                      <a:r>
                        <a:rPr dirty="0" sz="1100">
                          <a:latin typeface="Verdana"/>
                          <a:cs typeface="Verdana"/>
                        </a:rPr>
                        <a:t>anode mud or  </a:t>
                      </a:r>
                      <a:r>
                        <a:rPr dirty="0" sz="1100" spc="-5">
                          <a:latin typeface="Verdana"/>
                          <a:cs typeface="Verdana"/>
                        </a:rPr>
                        <a:t>sludge.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B="0" marT="1270"/>
                </a:tc>
              </a:tr>
              <a:tr h="383540">
                <a:tc>
                  <a:txBody>
                    <a:bodyPr/>
                    <a:lstStyle/>
                    <a:p>
                      <a:pPr marL="1905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100" spc="-5" b="1">
                          <a:latin typeface="Verdana"/>
                          <a:cs typeface="Verdana"/>
                        </a:rPr>
                        <a:t>ELECTROCHEMICAL</a:t>
                      </a:r>
                      <a:r>
                        <a:rPr dirty="0" sz="1100" spc="-1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 b="1">
                          <a:latin typeface="Verdana"/>
                          <a:cs typeface="Verdana"/>
                        </a:rPr>
                        <a:t>CHANGES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latin typeface="Verdana"/>
                          <a:cs typeface="Verdana"/>
                        </a:rPr>
                        <a:t>DURING</a:t>
                      </a:r>
                      <a:r>
                        <a:rPr dirty="0" sz="1100" spc="-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00" spc="-5" b="1">
                          <a:latin typeface="Verdana"/>
                          <a:cs typeface="Verdana"/>
                        </a:rPr>
                        <a:t>ELECTROLYSIS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B="0" marT="1270"/>
                </a:tc>
              </a:tr>
              <a:tr h="3566160">
                <a:tc>
                  <a:txBody>
                    <a:bodyPr/>
                    <a:lstStyle/>
                    <a:p>
                      <a:pPr algn="ctr" marL="63500">
                        <a:lnSpc>
                          <a:spcPts val="154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Cu </a:t>
                      </a:r>
                      <a:r>
                        <a:rPr dirty="0" sz="1350" spc="5" b="1">
                          <a:latin typeface="Wingdings"/>
                          <a:cs typeface="Wingdings"/>
                        </a:rPr>
                        <a:t></a:t>
                      </a:r>
                      <a:r>
                        <a:rPr dirty="0" sz="135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Cu</a:t>
                      </a:r>
                      <a:r>
                        <a:rPr dirty="0" baseline="38194" sz="1200" spc="-7" b="1">
                          <a:latin typeface="Times New Roman"/>
                          <a:cs typeface="Times New Roman"/>
                        </a:rPr>
                        <a:t>+2 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+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2e</a:t>
                      </a:r>
                      <a:r>
                        <a:rPr dirty="0" baseline="38194" sz="1200" spc="-7" b="1"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(at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7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anode)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6223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Cu</a:t>
                      </a:r>
                      <a:r>
                        <a:rPr dirty="0" baseline="38194" sz="1200" spc="-7" b="1">
                          <a:latin typeface="Times New Roman"/>
                          <a:cs typeface="Times New Roman"/>
                        </a:rPr>
                        <a:t>+2 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+2e</a:t>
                      </a:r>
                      <a:r>
                        <a:rPr dirty="0" baseline="38194" sz="1200" spc="-7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350" spc="-5" b="1">
                          <a:latin typeface="Wingdings"/>
                          <a:cs typeface="Wingdings"/>
                        </a:rPr>
                        <a:t></a:t>
                      </a:r>
                      <a:r>
                        <a:rPr dirty="0" sz="135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Cu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(at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cathode)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571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" b="1">
                          <a:latin typeface="Verdana"/>
                          <a:cs typeface="Verdana"/>
                        </a:rPr>
                        <a:t>This </a:t>
                      </a:r>
                      <a:r>
                        <a:rPr dirty="0" sz="1000" spc="-5" b="1">
                          <a:latin typeface="Verdana"/>
                          <a:cs typeface="Verdana"/>
                        </a:rPr>
                        <a:t>electrically refined copper is 100%</a:t>
                      </a:r>
                      <a:r>
                        <a:rPr dirty="0" sz="1000" spc="2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000" spc="-5" b="1">
                          <a:latin typeface="Verdana"/>
                          <a:cs typeface="Verdana"/>
                        </a:rPr>
                        <a:t>pure.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9" name="object 19"/>
          <p:cNvSpPr/>
          <p:nvPr/>
        </p:nvSpPr>
        <p:spPr>
          <a:xfrm>
            <a:off x="6927850" y="4039234"/>
            <a:ext cx="125095" cy="615950"/>
          </a:xfrm>
          <a:custGeom>
            <a:avLst/>
            <a:gdLst/>
            <a:ahLst/>
            <a:cxnLst/>
            <a:rect l="l" t="t" r="r" b="b"/>
            <a:pathLst>
              <a:path w="125095" h="615950">
                <a:moveTo>
                  <a:pt x="0" y="615696"/>
                </a:moveTo>
                <a:lnTo>
                  <a:pt x="124968" y="615696"/>
                </a:lnTo>
                <a:lnTo>
                  <a:pt x="124968" y="0"/>
                </a:lnTo>
                <a:lnTo>
                  <a:pt x="0" y="0"/>
                </a:lnTo>
                <a:lnTo>
                  <a:pt x="0" y="615696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19327" y="4654930"/>
            <a:ext cx="191135" cy="2764155"/>
          </a:xfrm>
          <a:custGeom>
            <a:avLst/>
            <a:gdLst/>
            <a:ahLst/>
            <a:cxnLst/>
            <a:rect l="l" t="t" r="r" b="b"/>
            <a:pathLst>
              <a:path w="191134" h="2764154">
                <a:moveTo>
                  <a:pt x="0" y="2763647"/>
                </a:moveTo>
                <a:lnTo>
                  <a:pt x="190804" y="2763647"/>
                </a:lnTo>
                <a:lnTo>
                  <a:pt x="190804" y="0"/>
                </a:lnTo>
                <a:lnTo>
                  <a:pt x="0" y="0"/>
                </a:lnTo>
                <a:lnTo>
                  <a:pt x="0" y="2763647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927850" y="4654930"/>
            <a:ext cx="125095" cy="2764155"/>
          </a:xfrm>
          <a:custGeom>
            <a:avLst/>
            <a:gdLst/>
            <a:ahLst/>
            <a:cxnLst/>
            <a:rect l="l" t="t" r="r" b="b"/>
            <a:pathLst>
              <a:path w="125095" h="2764154">
                <a:moveTo>
                  <a:pt x="0" y="2763647"/>
                </a:moveTo>
                <a:lnTo>
                  <a:pt x="124968" y="2763647"/>
                </a:lnTo>
                <a:lnTo>
                  <a:pt x="124968" y="0"/>
                </a:lnTo>
                <a:lnTo>
                  <a:pt x="0" y="0"/>
                </a:lnTo>
                <a:lnTo>
                  <a:pt x="0" y="2763647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19327" y="7418578"/>
            <a:ext cx="191135" cy="178435"/>
          </a:xfrm>
          <a:custGeom>
            <a:avLst/>
            <a:gdLst/>
            <a:ahLst/>
            <a:cxnLst/>
            <a:rect l="l" t="t" r="r" b="b"/>
            <a:pathLst>
              <a:path w="191134" h="178434">
                <a:moveTo>
                  <a:pt x="0" y="178308"/>
                </a:moveTo>
                <a:lnTo>
                  <a:pt x="190804" y="178308"/>
                </a:lnTo>
                <a:lnTo>
                  <a:pt x="190804" y="0"/>
                </a:lnTo>
                <a:lnTo>
                  <a:pt x="0" y="0"/>
                </a:lnTo>
                <a:lnTo>
                  <a:pt x="0" y="178308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927850" y="7418578"/>
            <a:ext cx="125095" cy="178435"/>
          </a:xfrm>
          <a:custGeom>
            <a:avLst/>
            <a:gdLst/>
            <a:ahLst/>
            <a:cxnLst/>
            <a:rect l="l" t="t" r="r" b="b"/>
            <a:pathLst>
              <a:path w="125095" h="178434">
                <a:moveTo>
                  <a:pt x="0" y="178308"/>
                </a:moveTo>
                <a:lnTo>
                  <a:pt x="124968" y="178308"/>
                </a:lnTo>
                <a:lnTo>
                  <a:pt x="124968" y="0"/>
                </a:lnTo>
                <a:lnTo>
                  <a:pt x="0" y="0"/>
                </a:lnTo>
                <a:lnTo>
                  <a:pt x="0" y="178308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670050" y="4654550"/>
            <a:ext cx="4486275" cy="2752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ToDaY</dc:creator>
  <dcterms:created xsi:type="dcterms:W3CDTF">2018-11-09T11:49:26Z</dcterms:created>
  <dcterms:modified xsi:type="dcterms:W3CDTF">2018-11-09T11:49:26Z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2014-04-08T00:00:00Z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2018-11-09T00:00:00Z</vt:filetime>
  </property>
</Properties>
</file>